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notesMasterIdLst>
    <p:notesMasterId r:id="rId16"/>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20" Type="http://schemas.openxmlformats.org/officeDocument/2006/relationships/tableStyles" Target="tableStyles.xml"/></Relationships>
</file>

<file path=ppt/media/>
</file>

<file path=ppt/media/image-1-1.png>
</file>

<file path=ppt/media/image-10-1.png>
</file>

<file path=ppt/media/image-10-2.png>
</file>

<file path=ppt/media/image-10-3.png>
</file>

<file path=ppt/media/image-10-4.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1-1.png>
</file>

<file path=ppt/media/image-12-1.png>
</file>

<file path=ppt/media/image-13-1.png>
</file>

<file path=ppt/media/image-2-1.png>
</file>

<file path=ppt/media/image-3-1.png>
</file>

<file path=ppt/media/image-3-2.png>
</file>

<file path=ppt/media/image-4-1.png>
</file>

<file path=ppt/media/image-5-1.png>
</file>

<file path=ppt/media/image-6-1.png>
</file>

<file path=ppt/media/image-7-1.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Richard Lim: 1,2,3,8Ketki: 10,11,12Vedika:4,5,9Anusha:6,7,9</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317313"/>
            <a:ext cx="5916573" cy="2126337"/>
          </a:xfrm>
          <a:prstGeom prst="rect">
            <a:avLst/>
          </a:prstGeom>
          <a:noFill/>
          <a:ln/>
        </p:spPr>
        <p:txBody>
          <a:bodyPr wrap="square" lIns="0" tIns="0" rIns="0" bIns="0" rtlCol="0" anchor="t"/>
          <a:lstStyle/>
          <a:p>
            <a:pPr indent="0" marL="0">
              <a:lnSpc>
                <a:spcPts val="5550"/>
              </a:lnSpc>
              <a:buNone/>
            </a:pPr>
            <a:r>
              <a:rPr lang="en-US" sz="4450" b="1" spc="-134" kern="0" dirty="0">
                <a:solidFill>
                  <a:srgbClr val="FFFFFF"/>
                </a:solidFill>
                <a:latin typeface="Inter Bold" pitchFamily="34" charset="0"/>
                <a:ea typeface="Inter Bold" pitchFamily="34" charset="-122"/>
                <a:cs typeface="Inter Bold" pitchFamily="34" charset="-120"/>
              </a:rPr>
              <a:t>Predictive </a:t>
            </a:r>
            <a:pPr indent="0" marL="0">
              <a:lnSpc>
                <a:spcPts val="5550"/>
              </a:lnSpc>
              <a:buNone/>
            </a:pPr>
            <a:r>
              <a:rPr lang="en-US" sz="4450" b="1" spc="-134" kern="0" dirty="0">
                <a:solidFill>
                  <a:srgbClr val="FFFFFF"/>
                </a:solidFill>
                <a:latin typeface="Inter Bold" pitchFamily="34" charset="0"/>
                <a:ea typeface="Inter Bold" pitchFamily="34" charset="-122"/>
                <a:cs typeface="Inter Bold" pitchFamily="34" charset="-120"/>
              </a:rPr>
              <a:t>
</a:t>
            </a:r>
            <a:pPr indent="0" marL="0">
              <a:lnSpc>
                <a:spcPts val="5550"/>
              </a:lnSpc>
              <a:buNone/>
            </a:pPr>
            <a:r>
              <a:rPr lang="en-US" sz="4450" b="1" spc="-134" kern="0" dirty="0">
                <a:solidFill>
                  <a:srgbClr val="FFFFFF"/>
                </a:solidFill>
                <a:latin typeface="Inter Bold" pitchFamily="34" charset="0"/>
                <a:ea typeface="Inter Bold" pitchFamily="34" charset="-122"/>
                <a:cs typeface="Inter Bold" pitchFamily="34" charset="-120"/>
              </a:rPr>
              <a:t>Maintenance Analysis </a:t>
            </a:r>
            <a:pPr indent="0" marL="0">
              <a:lnSpc>
                <a:spcPts val="5550"/>
              </a:lnSpc>
              <a:buNone/>
            </a:pPr>
            <a:r>
              <a:rPr lang="en-US" sz="4450" b="1" spc="-134" kern="0" dirty="0">
                <a:solidFill>
                  <a:srgbClr val="FFFFFF"/>
                </a:solidFill>
                <a:latin typeface="Inter Bold" pitchFamily="34" charset="0"/>
                <a:ea typeface="Inter Bold" pitchFamily="34" charset="-122"/>
                <a:cs typeface="Inter Bold" pitchFamily="34" charset="-120"/>
              </a:rPr>
              <a:t>
</a:t>
            </a:r>
            <a:pPr indent="0" marL="0">
              <a:lnSpc>
                <a:spcPts val="5550"/>
              </a:lnSpc>
              <a:buNone/>
            </a:pPr>
            <a:r>
              <a:rPr lang="en-US" sz="4450" b="1" spc="-134" kern="0" dirty="0">
                <a:solidFill>
                  <a:srgbClr val="FFFFFF"/>
                </a:solidFill>
                <a:latin typeface="Inter Bold" pitchFamily="34" charset="0"/>
                <a:ea typeface="Inter Bold" pitchFamily="34" charset="-122"/>
                <a:cs typeface="Inter Bold" pitchFamily="34" charset="-120"/>
              </a:rPr>
              <a:t>for </a:t>
            </a:r>
            <a:pPr indent="0" marL="0">
              <a:lnSpc>
                <a:spcPts val="5550"/>
              </a:lnSpc>
              <a:buNone/>
            </a:pPr>
            <a:r>
              <a:rPr lang="en-US" sz="4450" b="1" spc="-134" kern="0" dirty="0">
                <a:solidFill>
                  <a:srgbClr val="F44444"/>
                </a:solidFill>
                <a:latin typeface="Inter Bold" pitchFamily="34" charset="0"/>
                <a:ea typeface="Inter Bold" pitchFamily="34" charset="-122"/>
                <a:cs typeface="Inter Bold" pitchFamily="34" charset="-120"/>
              </a:rPr>
              <a:t>Swire Coca-Cola</a:t>
            </a:r>
            <a:endParaRPr lang="en-US" sz="4450" dirty="0"/>
          </a:p>
        </p:txBody>
      </p:sp>
      <p:sp>
        <p:nvSpPr>
          <p:cNvPr id="4" name="Text 1"/>
          <p:cNvSpPr/>
          <p:nvPr/>
        </p:nvSpPr>
        <p:spPr>
          <a:xfrm>
            <a:off x="793790" y="4783812"/>
            <a:ext cx="3402330" cy="425291"/>
          </a:xfrm>
          <a:prstGeom prst="rect">
            <a:avLst/>
          </a:prstGeom>
          <a:noFill/>
          <a:ln/>
        </p:spPr>
        <p:txBody>
          <a:bodyPr wrap="none" lIns="0" tIns="0" rIns="0" bIns="0" rtlCol="0" anchor="t"/>
          <a:lstStyle/>
          <a:p>
            <a:pPr indent="0" marL="0">
              <a:lnSpc>
                <a:spcPts val="3300"/>
              </a:lnSpc>
              <a:buNone/>
            </a:pPr>
            <a:r>
              <a:rPr lang="en-US" sz="2650" b="1" spc="-80" kern="0" dirty="0">
                <a:solidFill>
                  <a:srgbClr val="F44444"/>
                </a:solidFill>
                <a:latin typeface="Inter Bold" pitchFamily="34" charset="0"/>
                <a:ea typeface="Inter Bold" pitchFamily="34" charset="-122"/>
                <a:cs typeface="Inter Bold" pitchFamily="34" charset="-120"/>
              </a:rPr>
              <a:t>Group 2</a:t>
            </a:r>
            <a:endParaRPr lang="en-US" sz="2650" dirty="0"/>
          </a:p>
        </p:txBody>
      </p:sp>
      <p:sp>
        <p:nvSpPr>
          <p:cNvPr id="5" name="Text 2"/>
          <p:cNvSpPr/>
          <p:nvPr/>
        </p:nvSpPr>
        <p:spPr>
          <a:xfrm>
            <a:off x="793790" y="5549265"/>
            <a:ext cx="7556421" cy="362903"/>
          </a:xfrm>
          <a:prstGeom prst="rect">
            <a:avLst/>
          </a:prstGeom>
          <a:noFill/>
          <a:ln/>
        </p:spPr>
        <p:txBody>
          <a:bodyPr wrap="none" lIns="0" tIns="0" rIns="0" bIns="0" rtlCol="0" anchor="t"/>
          <a:lstStyle/>
          <a:p>
            <a:pPr indent="0" marL="0">
              <a:lnSpc>
                <a:spcPts val="2850"/>
              </a:lnSpc>
              <a:buNone/>
            </a:pPr>
            <a:r>
              <a:rPr lang="en-US" sz="1750" b="1" spc="-36" kern="0" dirty="0">
                <a:solidFill>
                  <a:srgbClr val="4D4D4D"/>
                </a:solidFill>
                <a:latin typeface="Inter" pitchFamily="34" charset="0"/>
                <a:ea typeface="Inter" pitchFamily="34" charset="-122"/>
                <a:cs typeface="Inter" pitchFamily="34" charset="-120"/>
              </a:rPr>
              <a:t>Richard Lim, Ketki Kulkarni, Anusha Vivekanand, Vedika Garg</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77954" y="611267"/>
            <a:ext cx="5557480" cy="694730"/>
          </a:xfrm>
          <a:prstGeom prst="rect">
            <a:avLst/>
          </a:prstGeom>
          <a:noFill/>
          <a:ln/>
        </p:spPr>
        <p:txBody>
          <a:bodyPr wrap="none" lIns="0" tIns="0" rIns="0" bIns="0" rtlCol="0" anchor="t"/>
          <a:lstStyle/>
          <a:p>
            <a:pPr indent="0" marL="0">
              <a:lnSpc>
                <a:spcPts val="5450"/>
              </a:lnSpc>
              <a:buNone/>
            </a:pPr>
            <a:r>
              <a:rPr lang="en-US" sz="4350" b="1" spc="-131" kern="0" dirty="0">
                <a:solidFill>
                  <a:srgbClr val="F44444"/>
                </a:solidFill>
                <a:latin typeface="Inter Bold" pitchFamily="34" charset="0"/>
                <a:ea typeface="Inter Bold" pitchFamily="34" charset="-122"/>
                <a:cs typeface="Inter Bold" pitchFamily="34" charset="-120"/>
              </a:rPr>
              <a:t>Survival Analysis</a:t>
            </a:r>
            <a:endParaRPr lang="en-US" sz="4350" dirty="0"/>
          </a:p>
        </p:txBody>
      </p:sp>
      <p:sp>
        <p:nvSpPr>
          <p:cNvPr id="3" name="Text 1"/>
          <p:cNvSpPr/>
          <p:nvPr/>
        </p:nvSpPr>
        <p:spPr>
          <a:xfrm>
            <a:off x="777954" y="1750576"/>
            <a:ext cx="13074491" cy="355640"/>
          </a:xfrm>
          <a:prstGeom prst="rect">
            <a:avLst/>
          </a:prstGeom>
          <a:noFill/>
          <a:ln/>
        </p:spPr>
        <p:txBody>
          <a:bodyPr wrap="none" lIns="0" tIns="0" rIns="0" bIns="0" rtlCol="0" anchor="t"/>
          <a:lstStyle/>
          <a:p>
            <a:pPr indent="0" marL="0">
              <a:lnSpc>
                <a:spcPts val="2800"/>
              </a:lnSpc>
              <a:buNone/>
            </a:pPr>
            <a:r>
              <a:rPr lang="en-US" sz="1750" spc="-35" kern="0" dirty="0">
                <a:solidFill>
                  <a:srgbClr val="E5E0DF"/>
                </a:solidFill>
                <a:latin typeface="Inter" pitchFamily="34" charset="0"/>
                <a:ea typeface="Inter" pitchFamily="34" charset="-122"/>
                <a:cs typeface="Inter" pitchFamily="34" charset="-120"/>
              </a:rPr>
              <a:t>Survival Summary Statistics for Top 5 Functional Locations</a:t>
            </a:r>
            <a:endParaRPr lang="en-US" sz="1750" dirty="0"/>
          </a:p>
        </p:txBody>
      </p:sp>
      <p:pic>
        <p:nvPicPr>
          <p:cNvPr id="4" name="Image 0" descr="preencoded.png">    </p:cNvPr>
          <p:cNvPicPr>
            <a:picLocks noChangeAspect="1"/>
          </p:cNvPicPr>
          <p:nvPr/>
        </p:nvPicPr>
        <p:blipFill>
          <a:blip r:embed="rId1"/>
          <a:stretch>
            <a:fillRect/>
          </a:stretch>
        </p:blipFill>
        <p:spPr>
          <a:xfrm>
            <a:off x="1620203" y="2499479"/>
            <a:ext cx="5593556" cy="3334464"/>
          </a:xfrm>
          <a:prstGeom prst="rect">
            <a:avLst/>
          </a:prstGeom>
        </p:spPr>
      </p:pic>
      <p:pic>
        <p:nvPicPr>
          <p:cNvPr id="5" name="Image 1" descr="preencoded.png">    </p:cNvPr>
          <p:cNvPicPr>
            <a:picLocks noChangeAspect="1"/>
          </p:cNvPicPr>
          <p:nvPr/>
        </p:nvPicPr>
        <p:blipFill>
          <a:blip r:embed="rId2"/>
          <a:stretch>
            <a:fillRect/>
          </a:stretch>
        </p:blipFill>
        <p:spPr>
          <a:xfrm>
            <a:off x="7391519" y="2499479"/>
            <a:ext cx="5618559" cy="3334464"/>
          </a:xfrm>
          <a:prstGeom prst="rect">
            <a:avLst/>
          </a:prstGeom>
        </p:spPr>
      </p:pic>
      <p:pic>
        <p:nvPicPr>
          <p:cNvPr id="6" name="Image 2" descr="preencoded.png">    </p:cNvPr>
          <p:cNvPicPr>
            <a:picLocks noChangeAspect="1"/>
          </p:cNvPicPr>
          <p:nvPr/>
        </p:nvPicPr>
        <p:blipFill>
          <a:blip r:embed="rId3"/>
          <a:stretch>
            <a:fillRect/>
          </a:stretch>
        </p:blipFill>
        <p:spPr>
          <a:xfrm>
            <a:off x="1253014" y="6188154"/>
            <a:ext cx="7230666" cy="1222534"/>
          </a:xfrm>
          <a:prstGeom prst="rect">
            <a:avLst/>
          </a:prstGeom>
        </p:spPr>
      </p:pic>
      <p:pic>
        <p:nvPicPr>
          <p:cNvPr id="7" name="Image 3" descr="preencoded.png">    </p:cNvPr>
          <p:cNvPicPr>
            <a:picLocks noChangeAspect="1"/>
          </p:cNvPicPr>
          <p:nvPr/>
        </p:nvPicPr>
        <p:blipFill>
          <a:blip r:embed="rId4"/>
          <a:stretch>
            <a:fillRect/>
          </a:stretch>
        </p:blipFill>
        <p:spPr>
          <a:xfrm>
            <a:off x="8602147" y="6188154"/>
            <a:ext cx="4775121" cy="122253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2577"/>
          </a:xfrm>
          <a:prstGeom prst="rect">
            <a:avLst/>
          </a:prstGeom>
        </p:spPr>
      </p:pic>
      <p:sp>
        <p:nvSpPr>
          <p:cNvPr id="3" name="Text 0"/>
          <p:cNvSpPr/>
          <p:nvPr/>
        </p:nvSpPr>
        <p:spPr>
          <a:xfrm>
            <a:off x="6194822" y="556617"/>
            <a:ext cx="5630585" cy="632579"/>
          </a:xfrm>
          <a:prstGeom prst="rect">
            <a:avLst/>
          </a:prstGeom>
          <a:noFill/>
          <a:ln/>
        </p:spPr>
        <p:txBody>
          <a:bodyPr wrap="none" lIns="0" tIns="0" rIns="0" bIns="0" rtlCol="0" anchor="t"/>
          <a:lstStyle/>
          <a:p>
            <a:pPr indent="0" marL="0">
              <a:lnSpc>
                <a:spcPts val="4950"/>
              </a:lnSpc>
              <a:buNone/>
            </a:pPr>
            <a:r>
              <a:rPr lang="en-US" sz="3950" b="1" spc="-120" kern="0" dirty="0">
                <a:solidFill>
                  <a:srgbClr val="F44444"/>
                </a:solidFill>
                <a:latin typeface="Inter Bold" pitchFamily="34" charset="0"/>
                <a:ea typeface="Inter Bold" pitchFamily="34" charset="-122"/>
                <a:cs typeface="Inter Bold" pitchFamily="34" charset="-120"/>
              </a:rPr>
              <a:t>Analytical Interpretation</a:t>
            </a:r>
            <a:endParaRPr lang="en-US" sz="3950" dirty="0"/>
          </a:p>
        </p:txBody>
      </p:sp>
      <p:sp>
        <p:nvSpPr>
          <p:cNvPr id="4" name="Shape 1"/>
          <p:cNvSpPr/>
          <p:nvPr/>
        </p:nvSpPr>
        <p:spPr>
          <a:xfrm>
            <a:off x="6194822" y="1720453"/>
            <a:ext cx="455414" cy="455414"/>
          </a:xfrm>
          <a:prstGeom prst="roundRect">
            <a:avLst>
              <a:gd name="adj" fmla="val 18669"/>
            </a:avLst>
          </a:prstGeom>
          <a:solidFill>
            <a:srgbClr val="F44444"/>
          </a:solidFill>
          <a:ln w="7620">
            <a:solidFill>
              <a:srgbClr val="FF5D5D"/>
            </a:solidFill>
            <a:prstDash val="solid"/>
          </a:ln>
        </p:spPr>
      </p:sp>
      <p:sp>
        <p:nvSpPr>
          <p:cNvPr id="5" name="Text 2"/>
          <p:cNvSpPr/>
          <p:nvPr/>
        </p:nvSpPr>
        <p:spPr>
          <a:xfrm>
            <a:off x="6361628" y="1796296"/>
            <a:ext cx="121801" cy="303609"/>
          </a:xfrm>
          <a:prstGeom prst="rect">
            <a:avLst/>
          </a:prstGeom>
          <a:noFill/>
          <a:ln/>
        </p:spPr>
        <p:txBody>
          <a:bodyPr wrap="none" lIns="0" tIns="0" rIns="0" bIns="0" rtlCol="0" anchor="t"/>
          <a:lstStyle/>
          <a:p>
            <a:pPr algn="ctr" indent="0" marL="0">
              <a:lnSpc>
                <a:spcPts val="2350"/>
              </a:lnSpc>
              <a:buNone/>
            </a:pPr>
            <a:r>
              <a:rPr lang="en-US" sz="2350" b="1" spc="-72" kern="0" dirty="0">
                <a:solidFill>
                  <a:srgbClr val="FFFFFF"/>
                </a:solidFill>
                <a:latin typeface="Inter Bold" pitchFamily="34" charset="0"/>
                <a:ea typeface="Inter Bold" pitchFamily="34" charset="-122"/>
                <a:cs typeface="Inter Bold" pitchFamily="34" charset="-120"/>
              </a:rPr>
              <a:t>1</a:t>
            </a:r>
            <a:endParaRPr lang="en-US" sz="2350" dirty="0"/>
          </a:p>
        </p:txBody>
      </p:sp>
      <p:sp>
        <p:nvSpPr>
          <p:cNvPr id="6" name="Text 3"/>
          <p:cNvSpPr/>
          <p:nvPr/>
        </p:nvSpPr>
        <p:spPr>
          <a:xfrm>
            <a:off x="6852642" y="1720453"/>
            <a:ext cx="2530316" cy="316230"/>
          </a:xfrm>
          <a:prstGeom prst="rect">
            <a:avLst/>
          </a:prstGeom>
          <a:noFill/>
          <a:ln/>
        </p:spPr>
        <p:txBody>
          <a:bodyPr wrap="none" lIns="0" tIns="0" rIns="0" bIns="0" rtlCol="0" anchor="t"/>
          <a:lstStyle/>
          <a:p>
            <a:pPr indent="0" marL="0">
              <a:lnSpc>
                <a:spcPts val="2450"/>
              </a:lnSpc>
              <a:buNone/>
            </a:pPr>
            <a:r>
              <a:rPr lang="en-US" sz="1950" b="1" spc="-60" kern="0" dirty="0">
                <a:solidFill>
                  <a:srgbClr val="E5E0DF"/>
                </a:solidFill>
                <a:latin typeface="Inter Bold" pitchFamily="34" charset="0"/>
                <a:ea typeface="Inter Bold" pitchFamily="34" charset="-122"/>
                <a:cs typeface="Inter Bold" pitchFamily="34" charset="-120"/>
              </a:rPr>
              <a:t>Survival Analysis</a:t>
            </a:r>
            <a:endParaRPr lang="en-US" sz="1950" dirty="0"/>
          </a:p>
        </p:txBody>
      </p:sp>
      <p:sp>
        <p:nvSpPr>
          <p:cNvPr id="7" name="Text 4"/>
          <p:cNvSpPr/>
          <p:nvPr/>
        </p:nvSpPr>
        <p:spPr>
          <a:xfrm>
            <a:off x="6852642" y="2158127"/>
            <a:ext cx="7069336" cy="647700"/>
          </a:xfrm>
          <a:prstGeom prst="rect">
            <a:avLst/>
          </a:prstGeom>
          <a:noFill/>
          <a:ln/>
        </p:spPr>
        <p:txBody>
          <a:bodyPr wrap="square" lIns="0" tIns="0" rIns="0" bIns="0" rtlCol="0" anchor="t"/>
          <a:lstStyle/>
          <a:p>
            <a:pPr indent="0" marL="0">
              <a:lnSpc>
                <a:spcPts val="2550"/>
              </a:lnSpc>
              <a:buNone/>
            </a:pPr>
            <a:r>
              <a:rPr lang="en-US" sz="1550" spc="-32" kern="0" dirty="0">
                <a:solidFill>
                  <a:srgbClr val="E5E0DF"/>
                </a:solidFill>
                <a:latin typeface="Inter" pitchFamily="34" charset="0"/>
                <a:ea typeface="Inter" pitchFamily="34" charset="-122"/>
                <a:cs typeface="Inter" pitchFamily="34" charset="-120"/>
              </a:rPr>
              <a:t>Survival probabilities drop sharply within the first few days after maintenance in key locations like Suzuka, Sliverstone and Monza.</a:t>
            </a:r>
            <a:endParaRPr lang="en-US" sz="1550" dirty="0"/>
          </a:p>
        </p:txBody>
      </p:sp>
      <p:sp>
        <p:nvSpPr>
          <p:cNvPr id="8" name="Shape 5"/>
          <p:cNvSpPr/>
          <p:nvPr/>
        </p:nvSpPr>
        <p:spPr>
          <a:xfrm>
            <a:off x="6194822" y="3235881"/>
            <a:ext cx="455414" cy="455414"/>
          </a:xfrm>
          <a:prstGeom prst="roundRect">
            <a:avLst>
              <a:gd name="adj" fmla="val 18669"/>
            </a:avLst>
          </a:prstGeom>
          <a:solidFill>
            <a:srgbClr val="F44444"/>
          </a:solidFill>
          <a:ln w="7620">
            <a:solidFill>
              <a:srgbClr val="FF5D5D"/>
            </a:solidFill>
            <a:prstDash val="solid"/>
          </a:ln>
        </p:spPr>
      </p:sp>
      <p:sp>
        <p:nvSpPr>
          <p:cNvPr id="9" name="Text 6"/>
          <p:cNvSpPr/>
          <p:nvPr/>
        </p:nvSpPr>
        <p:spPr>
          <a:xfrm>
            <a:off x="6331387" y="3311723"/>
            <a:ext cx="182166" cy="303609"/>
          </a:xfrm>
          <a:prstGeom prst="rect">
            <a:avLst/>
          </a:prstGeom>
          <a:noFill/>
          <a:ln/>
        </p:spPr>
        <p:txBody>
          <a:bodyPr wrap="none" lIns="0" tIns="0" rIns="0" bIns="0" rtlCol="0" anchor="t"/>
          <a:lstStyle/>
          <a:p>
            <a:pPr algn="ctr" indent="0" marL="0">
              <a:lnSpc>
                <a:spcPts val="2350"/>
              </a:lnSpc>
              <a:buNone/>
            </a:pPr>
            <a:r>
              <a:rPr lang="en-US" sz="2350" b="1" spc="-72" kern="0" dirty="0">
                <a:solidFill>
                  <a:srgbClr val="FFFFFF"/>
                </a:solidFill>
                <a:latin typeface="Inter Bold" pitchFamily="34" charset="0"/>
                <a:ea typeface="Inter Bold" pitchFamily="34" charset="-122"/>
                <a:cs typeface="Inter Bold" pitchFamily="34" charset="-120"/>
              </a:rPr>
              <a:t>2</a:t>
            </a:r>
            <a:endParaRPr lang="en-US" sz="2350" dirty="0"/>
          </a:p>
        </p:txBody>
      </p:sp>
      <p:sp>
        <p:nvSpPr>
          <p:cNvPr id="10" name="Text 7"/>
          <p:cNvSpPr/>
          <p:nvPr/>
        </p:nvSpPr>
        <p:spPr>
          <a:xfrm>
            <a:off x="6852642" y="3235881"/>
            <a:ext cx="3080980" cy="316230"/>
          </a:xfrm>
          <a:prstGeom prst="rect">
            <a:avLst/>
          </a:prstGeom>
          <a:noFill/>
          <a:ln/>
        </p:spPr>
        <p:txBody>
          <a:bodyPr wrap="none" lIns="0" tIns="0" rIns="0" bIns="0" rtlCol="0" anchor="t"/>
          <a:lstStyle/>
          <a:p>
            <a:pPr indent="0" marL="0">
              <a:lnSpc>
                <a:spcPts val="2450"/>
              </a:lnSpc>
              <a:buNone/>
            </a:pPr>
            <a:r>
              <a:rPr lang="en-US" sz="1950" b="1" spc="-60" kern="0" dirty="0">
                <a:solidFill>
                  <a:srgbClr val="E5E0DF"/>
                </a:solidFill>
                <a:latin typeface="Inter Bold" pitchFamily="34" charset="0"/>
                <a:ea typeface="Inter Bold" pitchFamily="34" charset="-122"/>
                <a:cs typeface="Inter Bold" pitchFamily="34" charset="-120"/>
              </a:rPr>
              <a:t>Component-Level Insights</a:t>
            </a:r>
            <a:endParaRPr lang="en-US" sz="1950" dirty="0"/>
          </a:p>
        </p:txBody>
      </p:sp>
      <p:sp>
        <p:nvSpPr>
          <p:cNvPr id="11" name="Text 8"/>
          <p:cNvSpPr/>
          <p:nvPr/>
        </p:nvSpPr>
        <p:spPr>
          <a:xfrm>
            <a:off x="6852642" y="3673554"/>
            <a:ext cx="7069336" cy="647700"/>
          </a:xfrm>
          <a:prstGeom prst="rect">
            <a:avLst/>
          </a:prstGeom>
          <a:noFill/>
          <a:ln/>
        </p:spPr>
        <p:txBody>
          <a:bodyPr wrap="square" lIns="0" tIns="0" rIns="0" bIns="0" rtlCol="0" anchor="t"/>
          <a:lstStyle/>
          <a:p>
            <a:pPr indent="0" marL="0">
              <a:lnSpc>
                <a:spcPts val="2550"/>
              </a:lnSpc>
              <a:buNone/>
            </a:pPr>
            <a:r>
              <a:rPr lang="en-US" sz="1550" spc="-32" kern="0" dirty="0">
                <a:solidFill>
                  <a:srgbClr val="E5E0DF"/>
                </a:solidFill>
                <a:latin typeface="Inter" pitchFamily="34" charset="0"/>
                <a:ea typeface="Inter" pitchFamily="34" charset="-122"/>
                <a:cs typeface="Inter" pitchFamily="34" charset="-120"/>
              </a:rPr>
              <a:t>Our analysis shows that fillers, packers, conveyers and palletizers were the most parts identified with frequent breakdowns.</a:t>
            </a:r>
            <a:endParaRPr lang="en-US" sz="1550" dirty="0"/>
          </a:p>
        </p:txBody>
      </p:sp>
      <p:sp>
        <p:nvSpPr>
          <p:cNvPr id="12" name="Shape 9"/>
          <p:cNvSpPr/>
          <p:nvPr/>
        </p:nvSpPr>
        <p:spPr>
          <a:xfrm>
            <a:off x="6194822" y="4751308"/>
            <a:ext cx="455414" cy="455414"/>
          </a:xfrm>
          <a:prstGeom prst="roundRect">
            <a:avLst>
              <a:gd name="adj" fmla="val 18669"/>
            </a:avLst>
          </a:prstGeom>
          <a:solidFill>
            <a:srgbClr val="F44444"/>
          </a:solidFill>
          <a:ln w="7620">
            <a:solidFill>
              <a:srgbClr val="FF5D5D"/>
            </a:solidFill>
            <a:prstDash val="solid"/>
          </a:ln>
        </p:spPr>
      </p:sp>
      <p:sp>
        <p:nvSpPr>
          <p:cNvPr id="13" name="Text 10"/>
          <p:cNvSpPr/>
          <p:nvPr/>
        </p:nvSpPr>
        <p:spPr>
          <a:xfrm>
            <a:off x="6329124" y="4827151"/>
            <a:ext cx="186809" cy="303609"/>
          </a:xfrm>
          <a:prstGeom prst="rect">
            <a:avLst/>
          </a:prstGeom>
          <a:noFill/>
          <a:ln/>
        </p:spPr>
        <p:txBody>
          <a:bodyPr wrap="none" lIns="0" tIns="0" rIns="0" bIns="0" rtlCol="0" anchor="t"/>
          <a:lstStyle/>
          <a:p>
            <a:pPr algn="ctr" indent="0" marL="0">
              <a:lnSpc>
                <a:spcPts val="2350"/>
              </a:lnSpc>
              <a:buNone/>
            </a:pPr>
            <a:r>
              <a:rPr lang="en-US" sz="2350" b="1" spc="-72" kern="0" dirty="0">
                <a:solidFill>
                  <a:srgbClr val="FFFFFF"/>
                </a:solidFill>
                <a:latin typeface="Inter Bold" pitchFamily="34" charset="0"/>
                <a:ea typeface="Inter Bold" pitchFamily="34" charset="-122"/>
                <a:cs typeface="Inter Bold" pitchFamily="34" charset="-120"/>
              </a:rPr>
              <a:t>3</a:t>
            </a:r>
            <a:endParaRPr lang="en-US" sz="2350" dirty="0"/>
          </a:p>
        </p:txBody>
      </p:sp>
      <p:sp>
        <p:nvSpPr>
          <p:cNvPr id="14" name="Text 11"/>
          <p:cNvSpPr/>
          <p:nvPr/>
        </p:nvSpPr>
        <p:spPr>
          <a:xfrm>
            <a:off x="6852642" y="4751308"/>
            <a:ext cx="2530316" cy="316230"/>
          </a:xfrm>
          <a:prstGeom prst="rect">
            <a:avLst/>
          </a:prstGeom>
          <a:noFill/>
          <a:ln/>
        </p:spPr>
        <p:txBody>
          <a:bodyPr wrap="none" lIns="0" tIns="0" rIns="0" bIns="0" rtlCol="0" anchor="t"/>
          <a:lstStyle/>
          <a:p>
            <a:pPr indent="0" marL="0">
              <a:lnSpc>
                <a:spcPts val="2450"/>
              </a:lnSpc>
              <a:buNone/>
            </a:pPr>
            <a:r>
              <a:rPr lang="en-US" sz="1950" b="1" spc="-60" kern="0" dirty="0">
                <a:solidFill>
                  <a:srgbClr val="E5E0DF"/>
                </a:solidFill>
                <a:latin typeface="Inter Bold" pitchFamily="34" charset="0"/>
                <a:ea typeface="Inter Bold" pitchFamily="34" charset="-122"/>
                <a:cs typeface="Inter Bold" pitchFamily="34" charset="-120"/>
              </a:rPr>
              <a:t>Regression Models</a:t>
            </a:r>
            <a:endParaRPr lang="en-US" sz="1950" dirty="0"/>
          </a:p>
        </p:txBody>
      </p:sp>
      <p:sp>
        <p:nvSpPr>
          <p:cNvPr id="15" name="Text 12"/>
          <p:cNvSpPr/>
          <p:nvPr/>
        </p:nvSpPr>
        <p:spPr>
          <a:xfrm>
            <a:off x="6852642" y="5188982"/>
            <a:ext cx="7069336" cy="971550"/>
          </a:xfrm>
          <a:prstGeom prst="rect">
            <a:avLst/>
          </a:prstGeom>
          <a:noFill/>
          <a:ln/>
        </p:spPr>
        <p:txBody>
          <a:bodyPr wrap="square" lIns="0" tIns="0" rIns="0" bIns="0" rtlCol="0" anchor="t"/>
          <a:lstStyle/>
          <a:p>
            <a:pPr indent="0" marL="0">
              <a:lnSpc>
                <a:spcPts val="2550"/>
              </a:lnSpc>
              <a:buNone/>
            </a:pPr>
            <a:r>
              <a:rPr lang="en-US" sz="1550" spc="-32" kern="0" dirty="0">
                <a:solidFill>
                  <a:srgbClr val="E5E0DF"/>
                </a:solidFill>
                <a:latin typeface="Inter" pitchFamily="34" charset="0"/>
                <a:ea typeface="Inter" pitchFamily="34" charset="-122"/>
                <a:cs typeface="Inter" pitchFamily="34" charset="-120"/>
              </a:rPr>
              <a:t>Regression models provides the stability of modeling for predicting the last breakdown duration with 0.6 R-squared correlation across multiple models such as OLS, ridge, lasso and elastic-net</a:t>
            </a:r>
            <a:pPr indent="0" marL="0">
              <a:lnSpc>
                <a:spcPts val="2550"/>
              </a:lnSpc>
              <a:buNone/>
            </a:pPr>
            <a:r>
              <a:rPr lang="en-US" sz="1550" b="1" spc="-32" kern="0" dirty="0">
                <a:solidFill>
                  <a:srgbClr val="E5E0DF"/>
                </a:solidFill>
                <a:latin typeface="Inter" pitchFamily="34" charset="0"/>
                <a:ea typeface="Inter" pitchFamily="34" charset="-122"/>
                <a:cs typeface="Inter" pitchFamily="34" charset="-120"/>
              </a:rPr>
              <a:t>.</a:t>
            </a:r>
            <a:endParaRPr lang="en-US" sz="1550" dirty="0"/>
          </a:p>
        </p:txBody>
      </p:sp>
      <p:sp>
        <p:nvSpPr>
          <p:cNvPr id="16" name="Shape 13"/>
          <p:cNvSpPr/>
          <p:nvPr/>
        </p:nvSpPr>
        <p:spPr>
          <a:xfrm>
            <a:off x="6194822" y="6590586"/>
            <a:ext cx="455414" cy="455414"/>
          </a:xfrm>
          <a:prstGeom prst="roundRect">
            <a:avLst>
              <a:gd name="adj" fmla="val 18669"/>
            </a:avLst>
          </a:prstGeom>
          <a:solidFill>
            <a:srgbClr val="F44444"/>
          </a:solidFill>
          <a:ln w="7620">
            <a:solidFill>
              <a:srgbClr val="FF5D5D"/>
            </a:solidFill>
            <a:prstDash val="solid"/>
          </a:ln>
        </p:spPr>
      </p:sp>
      <p:sp>
        <p:nvSpPr>
          <p:cNvPr id="17" name="Text 14"/>
          <p:cNvSpPr/>
          <p:nvPr/>
        </p:nvSpPr>
        <p:spPr>
          <a:xfrm>
            <a:off x="6324362" y="6666428"/>
            <a:ext cx="196215" cy="303609"/>
          </a:xfrm>
          <a:prstGeom prst="rect">
            <a:avLst/>
          </a:prstGeom>
          <a:noFill/>
          <a:ln/>
        </p:spPr>
        <p:txBody>
          <a:bodyPr wrap="none" lIns="0" tIns="0" rIns="0" bIns="0" rtlCol="0" anchor="t"/>
          <a:lstStyle/>
          <a:p>
            <a:pPr algn="ctr" indent="0" marL="0">
              <a:lnSpc>
                <a:spcPts val="2350"/>
              </a:lnSpc>
              <a:buNone/>
            </a:pPr>
            <a:r>
              <a:rPr lang="en-US" sz="2350" b="1" spc="-72" kern="0" dirty="0">
                <a:solidFill>
                  <a:srgbClr val="FFFFFF"/>
                </a:solidFill>
                <a:latin typeface="Inter Bold" pitchFamily="34" charset="0"/>
                <a:ea typeface="Inter Bold" pitchFamily="34" charset="-122"/>
                <a:cs typeface="Inter Bold" pitchFamily="34" charset="-120"/>
              </a:rPr>
              <a:t>4</a:t>
            </a:r>
            <a:endParaRPr lang="en-US" sz="2350" dirty="0"/>
          </a:p>
        </p:txBody>
      </p:sp>
      <p:sp>
        <p:nvSpPr>
          <p:cNvPr id="18" name="Text 15"/>
          <p:cNvSpPr/>
          <p:nvPr/>
        </p:nvSpPr>
        <p:spPr>
          <a:xfrm>
            <a:off x="6852642" y="6590586"/>
            <a:ext cx="2530316" cy="316230"/>
          </a:xfrm>
          <a:prstGeom prst="rect">
            <a:avLst/>
          </a:prstGeom>
          <a:noFill/>
          <a:ln/>
        </p:spPr>
        <p:txBody>
          <a:bodyPr wrap="none" lIns="0" tIns="0" rIns="0" bIns="0" rtlCol="0" anchor="t"/>
          <a:lstStyle/>
          <a:p>
            <a:pPr indent="0" marL="0">
              <a:lnSpc>
                <a:spcPts val="2450"/>
              </a:lnSpc>
              <a:buNone/>
            </a:pPr>
            <a:r>
              <a:rPr lang="en-US" sz="1950" b="1" spc="-60" kern="0" dirty="0">
                <a:solidFill>
                  <a:srgbClr val="E5E0DF"/>
                </a:solidFill>
                <a:latin typeface="Inter Bold" pitchFamily="34" charset="0"/>
                <a:ea typeface="Inter Bold" pitchFamily="34" charset="-122"/>
                <a:cs typeface="Inter Bold" pitchFamily="34" charset="-120"/>
              </a:rPr>
              <a:t>Risk Prioritization</a:t>
            </a:r>
            <a:endParaRPr lang="en-US" sz="1950" dirty="0"/>
          </a:p>
        </p:txBody>
      </p:sp>
      <p:sp>
        <p:nvSpPr>
          <p:cNvPr id="19" name="Text 16"/>
          <p:cNvSpPr/>
          <p:nvPr/>
        </p:nvSpPr>
        <p:spPr>
          <a:xfrm>
            <a:off x="6852642" y="7028259"/>
            <a:ext cx="7069336" cy="647700"/>
          </a:xfrm>
          <a:prstGeom prst="rect">
            <a:avLst/>
          </a:prstGeom>
          <a:noFill/>
          <a:ln/>
        </p:spPr>
        <p:txBody>
          <a:bodyPr wrap="square" lIns="0" tIns="0" rIns="0" bIns="0" rtlCol="0" anchor="t"/>
          <a:lstStyle/>
          <a:p>
            <a:pPr indent="0" marL="0">
              <a:lnSpc>
                <a:spcPts val="2550"/>
              </a:lnSpc>
              <a:buNone/>
            </a:pPr>
            <a:r>
              <a:rPr lang="en-US" sz="1550" spc="-32" kern="0" dirty="0">
                <a:solidFill>
                  <a:srgbClr val="E5E0DF"/>
                </a:solidFill>
                <a:latin typeface="Inter" pitchFamily="34" charset="0"/>
                <a:ea typeface="Inter" pitchFamily="34" charset="-122"/>
                <a:cs typeface="Inter" pitchFamily="34" charset="-120"/>
              </a:rPr>
              <a:t>The analysis helps rank functional locations by their maintenance needs, allowing for precise allocation of resources.</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23635" y="579596"/>
            <a:ext cx="5635466" cy="658178"/>
          </a:xfrm>
          <a:prstGeom prst="rect">
            <a:avLst/>
          </a:prstGeom>
          <a:noFill/>
          <a:ln/>
        </p:spPr>
        <p:txBody>
          <a:bodyPr wrap="none" lIns="0" tIns="0" rIns="0" bIns="0" rtlCol="0" anchor="t"/>
          <a:lstStyle/>
          <a:p>
            <a:pPr indent="0" marL="0">
              <a:lnSpc>
                <a:spcPts val="5150"/>
              </a:lnSpc>
              <a:buNone/>
            </a:pPr>
            <a:r>
              <a:rPr lang="en-US" sz="4100" b="1" spc="-124" kern="0" dirty="0">
                <a:solidFill>
                  <a:srgbClr val="F44444"/>
                </a:solidFill>
                <a:latin typeface="Inter Bold" pitchFamily="34" charset="0"/>
                <a:ea typeface="Inter Bold" pitchFamily="34" charset="-122"/>
                <a:cs typeface="Inter Bold" pitchFamily="34" charset="-120"/>
              </a:rPr>
              <a:t>Business Interpretation</a:t>
            </a:r>
            <a:endParaRPr lang="en-US" sz="4100" dirty="0"/>
          </a:p>
        </p:txBody>
      </p:sp>
      <p:sp>
        <p:nvSpPr>
          <p:cNvPr id="4" name="Shape 1"/>
          <p:cNvSpPr/>
          <p:nvPr/>
        </p:nvSpPr>
        <p:spPr>
          <a:xfrm>
            <a:off x="6223635" y="1790581"/>
            <a:ext cx="473869" cy="473869"/>
          </a:xfrm>
          <a:prstGeom prst="roundRect">
            <a:avLst>
              <a:gd name="adj" fmla="val 18669"/>
            </a:avLst>
          </a:prstGeom>
          <a:solidFill>
            <a:srgbClr val="F44444"/>
          </a:solidFill>
          <a:ln w="7620">
            <a:solidFill>
              <a:srgbClr val="FF5D5D"/>
            </a:solidFill>
            <a:prstDash val="solid"/>
          </a:ln>
        </p:spPr>
      </p:sp>
      <p:sp>
        <p:nvSpPr>
          <p:cNvPr id="5" name="Text 2"/>
          <p:cNvSpPr/>
          <p:nvPr/>
        </p:nvSpPr>
        <p:spPr>
          <a:xfrm>
            <a:off x="6397109" y="1869519"/>
            <a:ext cx="126802" cy="315992"/>
          </a:xfrm>
          <a:prstGeom prst="rect">
            <a:avLst/>
          </a:prstGeom>
          <a:noFill/>
          <a:ln/>
        </p:spPr>
        <p:txBody>
          <a:bodyPr wrap="none" lIns="0" tIns="0" rIns="0" bIns="0" rtlCol="0" anchor="t"/>
          <a:lstStyle/>
          <a:p>
            <a:pPr algn="ctr" indent="0" marL="0">
              <a:lnSpc>
                <a:spcPts val="2450"/>
              </a:lnSpc>
              <a:buNone/>
            </a:pPr>
            <a:r>
              <a:rPr lang="en-US" sz="2450" b="1" spc="-75" kern="0" dirty="0">
                <a:solidFill>
                  <a:srgbClr val="FFFFFF"/>
                </a:solidFill>
                <a:latin typeface="Inter Bold" pitchFamily="34" charset="0"/>
                <a:ea typeface="Inter Bold" pitchFamily="34" charset="-122"/>
                <a:cs typeface="Inter Bold" pitchFamily="34" charset="-120"/>
              </a:rPr>
              <a:t>1</a:t>
            </a:r>
            <a:endParaRPr lang="en-US" sz="2450" dirty="0"/>
          </a:p>
        </p:txBody>
      </p:sp>
      <p:sp>
        <p:nvSpPr>
          <p:cNvPr id="6" name="Text 3"/>
          <p:cNvSpPr/>
          <p:nvPr/>
        </p:nvSpPr>
        <p:spPr>
          <a:xfrm>
            <a:off x="6908125" y="1790581"/>
            <a:ext cx="2675453" cy="328970"/>
          </a:xfrm>
          <a:prstGeom prst="rect">
            <a:avLst/>
          </a:prstGeom>
          <a:noFill/>
          <a:ln/>
        </p:spPr>
        <p:txBody>
          <a:bodyPr wrap="none" lIns="0" tIns="0" rIns="0" bIns="0" rtlCol="0" anchor="t"/>
          <a:lstStyle/>
          <a:p>
            <a:pPr indent="0" marL="0">
              <a:lnSpc>
                <a:spcPts val="2550"/>
              </a:lnSpc>
              <a:buNone/>
            </a:pPr>
            <a:r>
              <a:rPr lang="en-US" sz="2050" b="1" spc="-62" kern="0" dirty="0">
                <a:solidFill>
                  <a:srgbClr val="E5E0DF"/>
                </a:solidFill>
                <a:latin typeface="Inter Bold" pitchFamily="34" charset="0"/>
                <a:ea typeface="Inter Bold" pitchFamily="34" charset="-122"/>
                <a:cs typeface="Inter Bold" pitchFamily="34" charset="-120"/>
              </a:rPr>
              <a:t>Operational Efficiency</a:t>
            </a:r>
            <a:endParaRPr lang="en-US" sz="2050" dirty="0"/>
          </a:p>
        </p:txBody>
      </p:sp>
      <p:sp>
        <p:nvSpPr>
          <p:cNvPr id="7" name="Text 4"/>
          <p:cNvSpPr/>
          <p:nvPr/>
        </p:nvSpPr>
        <p:spPr>
          <a:xfrm>
            <a:off x="6908125" y="2245876"/>
            <a:ext cx="6985040" cy="673894"/>
          </a:xfrm>
          <a:prstGeom prst="rect">
            <a:avLst/>
          </a:prstGeom>
          <a:noFill/>
          <a:ln/>
        </p:spPr>
        <p:txBody>
          <a:bodyPr wrap="square" lIns="0" tIns="0" rIns="0" bIns="0" rtlCol="0" anchor="t"/>
          <a:lstStyle/>
          <a:p>
            <a:pPr indent="0" marL="0">
              <a:lnSpc>
                <a:spcPts val="2650"/>
              </a:lnSpc>
              <a:buNone/>
            </a:pPr>
            <a:r>
              <a:rPr lang="en-US" sz="1650" spc="-33" kern="0" dirty="0">
                <a:solidFill>
                  <a:srgbClr val="E5E0DF"/>
                </a:solidFill>
                <a:latin typeface="Inter" pitchFamily="34" charset="0"/>
                <a:ea typeface="Inter" pitchFamily="34" charset="-122"/>
                <a:cs typeface="Inter" pitchFamily="34" charset="-120"/>
              </a:rPr>
              <a:t>Proactive maintenance reduces downtime, ensuring smooth production cycles and safeguarding revenue.</a:t>
            </a:r>
            <a:endParaRPr lang="en-US" sz="1650" dirty="0"/>
          </a:p>
        </p:txBody>
      </p:sp>
      <p:sp>
        <p:nvSpPr>
          <p:cNvPr id="8" name="Shape 5"/>
          <p:cNvSpPr/>
          <p:nvPr/>
        </p:nvSpPr>
        <p:spPr>
          <a:xfrm>
            <a:off x="6223635" y="3367326"/>
            <a:ext cx="473869" cy="473869"/>
          </a:xfrm>
          <a:prstGeom prst="roundRect">
            <a:avLst>
              <a:gd name="adj" fmla="val 18669"/>
            </a:avLst>
          </a:prstGeom>
          <a:solidFill>
            <a:srgbClr val="F44444"/>
          </a:solidFill>
          <a:ln w="7620">
            <a:solidFill>
              <a:srgbClr val="FF5D5D"/>
            </a:solidFill>
            <a:prstDash val="solid"/>
          </a:ln>
        </p:spPr>
      </p:sp>
      <p:sp>
        <p:nvSpPr>
          <p:cNvPr id="9" name="Text 6"/>
          <p:cNvSpPr/>
          <p:nvPr/>
        </p:nvSpPr>
        <p:spPr>
          <a:xfrm>
            <a:off x="6365796" y="3446264"/>
            <a:ext cx="189548" cy="315992"/>
          </a:xfrm>
          <a:prstGeom prst="rect">
            <a:avLst/>
          </a:prstGeom>
          <a:noFill/>
          <a:ln/>
        </p:spPr>
        <p:txBody>
          <a:bodyPr wrap="none" lIns="0" tIns="0" rIns="0" bIns="0" rtlCol="0" anchor="t"/>
          <a:lstStyle/>
          <a:p>
            <a:pPr algn="ctr" indent="0" marL="0">
              <a:lnSpc>
                <a:spcPts val="2450"/>
              </a:lnSpc>
              <a:buNone/>
            </a:pPr>
            <a:r>
              <a:rPr lang="en-US" sz="2450" b="1" spc="-75" kern="0" dirty="0">
                <a:solidFill>
                  <a:srgbClr val="FFFFFF"/>
                </a:solidFill>
                <a:latin typeface="Inter Bold" pitchFamily="34" charset="0"/>
                <a:ea typeface="Inter Bold" pitchFamily="34" charset="-122"/>
                <a:cs typeface="Inter Bold" pitchFamily="34" charset="-120"/>
              </a:rPr>
              <a:t>2</a:t>
            </a:r>
            <a:endParaRPr lang="en-US" sz="2450" dirty="0"/>
          </a:p>
        </p:txBody>
      </p:sp>
      <p:sp>
        <p:nvSpPr>
          <p:cNvPr id="10" name="Text 7"/>
          <p:cNvSpPr/>
          <p:nvPr/>
        </p:nvSpPr>
        <p:spPr>
          <a:xfrm>
            <a:off x="6908125" y="3367326"/>
            <a:ext cx="2632948" cy="328970"/>
          </a:xfrm>
          <a:prstGeom prst="rect">
            <a:avLst/>
          </a:prstGeom>
          <a:noFill/>
          <a:ln/>
        </p:spPr>
        <p:txBody>
          <a:bodyPr wrap="none" lIns="0" tIns="0" rIns="0" bIns="0" rtlCol="0" anchor="t"/>
          <a:lstStyle/>
          <a:p>
            <a:pPr indent="0" marL="0">
              <a:lnSpc>
                <a:spcPts val="2550"/>
              </a:lnSpc>
              <a:buNone/>
            </a:pPr>
            <a:r>
              <a:rPr lang="en-US" sz="2050" b="1" spc="-62" kern="0" dirty="0">
                <a:solidFill>
                  <a:srgbClr val="E5E0DF"/>
                </a:solidFill>
                <a:latin typeface="Inter Bold" pitchFamily="34" charset="0"/>
                <a:ea typeface="Inter Bold" pitchFamily="34" charset="-122"/>
                <a:cs typeface="Inter Bold" pitchFamily="34" charset="-120"/>
              </a:rPr>
              <a:t>Cost Reduction</a:t>
            </a:r>
            <a:endParaRPr lang="en-US" sz="2050" dirty="0"/>
          </a:p>
        </p:txBody>
      </p:sp>
      <p:sp>
        <p:nvSpPr>
          <p:cNvPr id="11" name="Text 8"/>
          <p:cNvSpPr/>
          <p:nvPr/>
        </p:nvSpPr>
        <p:spPr>
          <a:xfrm>
            <a:off x="6908125" y="3822621"/>
            <a:ext cx="6985040" cy="673894"/>
          </a:xfrm>
          <a:prstGeom prst="rect">
            <a:avLst/>
          </a:prstGeom>
          <a:noFill/>
          <a:ln/>
        </p:spPr>
        <p:txBody>
          <a:bodyPr wrap="square" lIns="0" tIns="0" rIns="0" bIns="0" rtlCol="0" anchor="t"/>
          <a:lstStyle/>
          <a:p>
            <a:pPr indent="0" marL="0">
              <a:lnSpc>
                <a:spcPts val="2650"/>
              </a:lnSpc>
              <a:buNone/>
            </a:pPr>
            <a:r>
              <a:rPr lang="en-US" sz="1650" spc="-33" kern="0" dirty="0">
                <a:solidFill>
                  <a:srgbClr val="E5E0DF"/>
                </a:solidFill>
                <a:latin typeface="Inter" pitchFamily="34" charset="0"/>
                <a:ea typeface="Inter" pitchFamily="34" charset="-122"/>
                <a:cs typeface="Inter" pitchFamily="34" charset="-120"/>
              </a:rPr>
              <a:t>Predictive maintenance minimizes repairs and replacements, cut the labour cost leading to cost savings in maintenance budgets.</a:t>
            </a:r>
            <a:endParaRPr lang="en-US" sz="1650" dirty="0"/>
          </a:p>
        </p:txBody>
      </p:sp>
      <p:sp>
        <p:nvSpPr>
          <p:cNvPr id="12" name="Shape 9"/>
          <p:cNvSpPr/>
          <p:nvPr/>
        </p:nvSpPr>
        <p:spPr>
          <a:xfrm>
            <a:off x="6223635" y="4944070"/>
            <a:ext cx="473869" cy="473869"/>
          </a:xfrm>
          <a:prstGeom prst="roundRect">
            <a:avLst>
              <a:gd name="adj" fmla="val 18669"/>
            </a:avLst>
          </a:prstGeom>
          <a:solidFill>
            <a:srgbClr val="F44444"/>
          </a:solidFill>
          <a:ln w="7620">
            <a:solidFill>
              <a:srgbClr val="FF5D5D"/>
            </a:solidFill>
            <a:prstDash val="solid"/>
          </a:ln>
        </p:spPr>
      </p:sp>
      <p:sp>
        <p:nvSpPr>
          <p:cNvPr id="13" name="Text 10"/>
          <p:cNvSpPr/>
          <p:nvPr/>
        </p:nvSpPr>
        <p:spPr>
          <a:xfrm>
            <a:off x="6363295" y="5023009"/>
            <a:ext cx="194429" cy="315992"/>
          </a:xfrm>
          <a:prstGeom prst="rect">
            <a:avLst/>
          </a:prstGeom>
          <a:noFill/>
          <a:ln/>
        </p:spPr>
        <p:txBody>
          <a:bodyPr wrap="none" lIns="0" tIns="0" rIns="0" bIns="0" rtlCol="0" anchor="t"/>
          <a:lstStyle/>
          <a:p>
            <a:pPr algn="ctr" indent="0" marL="0">
              <a:lnSpc>
                <a:spcPts val="2450"/>
              </a:lnSpc>
              <a:buNone/>
            </a:pPr>
            <a:r>
              <a:rPr lang="en-US" sz="2450" b="1" spc="-75" kern="0" dirty="0">
                <a:solidFill>
                  <a:srgbClr val="FFFFFF"/>
                </a:solidFill>
                <a:latin typeface="Inter Bold" pitchFamily="34" charset="0"/>
                <a:ea typeface="Inter Bold" pitchFamily="34" charset="-122"/>
                <a:cs typeface="Inter Bold" pitchFamily="34" charset="-120"/>
              </a:rPr>
              <a:t>3</a:t>
            </a:r>
            <a:endParaRPr lang="en-US" sz="2450" dirty="0"/>
          </a:p>
        </p:txBody>
      </p:sp>
      <p:sp>
        <p:nvSpPr>
          <p:cNvPr id="14" name="Text 11"/>
          <p:cNvSpPr/>
          <p:nvPr/>
        </p:nvSpPr>
        <p:spPr>
          <a:xfrm>
            <a:off x="6908125" y="4944070"/>
            <a:ext cx="3579852" cy="328970"/>
          </a:xfrm>
          <a:prstGeom prst="rect">
            <a:avLst/>
          </a:prstGeom>
          <a:noFill/>
          <a:ln/>
        </p:spPr>
        <p:txBody>
          <a:bodyPr wrap="none" lIns="0" tIns="0" rIns="0" bIns="0" rtlCol="0" anchor="t"/>
          <a:lstStyle/>
          <a:p>
            <a:pPr indent="0" marL="0">
              <a:lnSpc>
                <a:spcPts val="2550"/>
              </a:lnSpc>
              <a:buNone/>
            </a:pPr>
            <a:r>
              <a:rPr lang="en-US" sz="2050" b="1" spc="-62" kern="0" dirty="0">
                <a:solidFill>
                  <a:srgbClr val="E5E0DF"/>
                </a:solidFill>
                <a:latin typeface="Inter Bold" pitchFamily="34" charset="0"/>
                <a:ea typeface="Inter Bold" pitchFamily="34" charset="-122"/>
                <a:cs typeface="Inter Bold" pitchFamily="34" charset="-120"/>
              </a:rPr>
              <a:t>Strategic Resource Allocation</a:t>
            </a:r>
            <a:endParaRPr lang="en-US" sz="2050" dirty="0"/>
          </a:p>
        </p:txBody>
      </p:sp>
      <p:sp>
        <p:nvSpPr>
          <p:cNvPr id="15" name="Text 12"/>
          <p:cNvSpPr/>
          <p:nvPr/>
        </p:nvSpPr>
        <p:spPr>
          <a:xfrm>
            <a:off x="6908125" y="5399365"/>
            <a:ext cx="6985040" cy="673894"/>
          </a:xfrm>
          <a:prstGeom prst="rect">
            <a:avLst/>
          </a:prstGeom>
          <a:noFill/>
          <a:ln/>
        </p:spPr>
        <p:txBody>
          <a:bodyPr wrap="square" lIns="0" tIns="0" rIns="0" bIns="0" rtlCol="0" anchor="t"/>
          <a:lstStyle/>
          <a:p>
            <a:pPr indent="0" marL="0">
              <a:lnSpc>
                <a:spcPts val="2650"/>
              </a:lnSpc>
              <a:buNone/>
            </a:pPr>
            <a:r>
              <a:rPr lang="en-US" sz="1650" spc="-33" kern="0" dirty="0">
                <a:solidFill>
                  <a:srgbClr val="E5E0DF"/>
                </a:solidFill>
                <a:latin typeface="Inter" pitchFamily="34" charset="0"/>
                <a:ea typeface="Inter" pitchFamily="34" charset="-122"/>
                <a:cs typeface="Inter" pitchFamily="34" charset="-120"/>
              </a:rPr>
              <a:t>Prioritizing high-risk locations optimizes resource allocation, ensuring critical parts are readily available.</a:t>
            </a:r>
            <a:endParaRPr lang="en-US" sz="1650" dirty="0"/>
          </a:p>
        </p:txBody>
      </p:sp>
      <p:sp>
        <p:nvSpPr>
          <p:cNvPr id="16" name="Shape 13"/>
          <p:cNvSpPr/>
          <p:nvPr/>
        </p:nvSpPr>
        <p:spPr>
          <a:xfrm>
            <a:off x="6223635" y="6520815"/>
            <a:ext cx="473869" cy="473869"/>
          </a:xfrm>
          <a:prstGeom prst="roundRect">
            <a:avLst>
              <a:gd name="adj" fmla="val 18669"/>
            </a:avLst>
          </a:prstGeom>
          <a:solidFill>
            <a:srgbClr val="F44444"/>
          </a:solidFill>
          <a:ln w="7620">
            <a:solidFill>
              <a:srgbClr val="FF5D5D"/>
            </a:solidFill>
            <a:prstDash val="solid"/>
          </a:ln>
        </p:spPr>
      </p:sp>
      <p:sp>
        <p:nvSpPr>
          <p:cNvPr id="17" name="Text 14"/>
          <p:cNvSpPr/>
          <p:nvPr/>
        </p:nvSpPr>
        <p:spPr>
          <a:xfrm>
            <a:off x="6358414" y="6599753"/>
            <a:ext cx="204192" cy="315992"/>
          </a:xfrm>
          <a:prstGeom prst="rect">
            <a:avLst/>
          </a:prstGeom>
          <a:noFill/>
          <a:ln/>
        </p:spPr>
        <p:txBody>
          <a:bodyPr wrap="none" lIns="0" tIns="0" rIns="0" bIns="0" rtlCol="0" anchor="t"/>
          <a:lstStyle/>
          <a:p>
            <a:pPr algn="ctr" indent="0" marL="0">
              <a:lnSpc>
                <a:spcPts val="2450"/>
              </a:lnSpc>
              <a:buNone/>
            </a:pPr>
            <a:r>
              <a:rPr lang="en-US" sz="2450" b="1" spc="-75" kern="0" dirty="0">
                <a:solidFill>
                  <a:srgbClr val="FFFFFF"/>
                </a:solidFill>
                <a:latin typeface="Inter Bold" pitchFamily="34" charset="0"/>
                <a:ea typeface="Inter Bold" pitchFamily="34" charset="-122"/>
                <a:cs typeface="Inter Bold" pitchFamily="34" charset="-120"/>
              </a:rPr>
              <a:t>4</a:t>
            </a:r>
            <a:endParaRPr lang="en-US" sz="2450" dirty="0"/>
          </a:p>
        </p:txBody>
      </p:sp>
      <p:sp>
        <p:nvSpPr>
          <p:cNvPr id="18" name="Text 15"/>
          <p:cNvSpPr/>
          <p:nvPr/>
        </p:nvSpPr>
        <p:spPr>
          <a:xfrm>
            <a:off x="6908125" y="6520815"/>
            <a:ext cx="3479721" cy="328970"/>
          </a:xfrm>
          <a:prstGeom prst="rect">
            <a:avLst/>
          </a:prstGeom>
          <a:noFill/>
          <a:ln/>
        </p:spPr>
        <p:txBody>
          <a:bodyPr wrap="none" lIns="0" tIns="0" rIns="0" bIns="0" rtlCol="0" anchor="t"/>
          <a:lstStyle/>
          <a:p>
            <a:pPr indent="0" marL="0">
              <a:lnSpc>
                <a:spcPts val="2550"/>
              </a:lnSpc>
              <a:buNone/>
            </a:pPr>
            <a:r>
              <a:rPr lang="en-US" sz="2050" b="1" spc="-62" kern="0" dirty="0">
                <a:solidFill>
                  <a:srgbClr val="E5E0DF"/>
                </a:solidFill>
                <a:latin typeface="Inter Bold" pitchFamily="34" charset="0"/>
                <a:ea typeface="Inter Bold" pitchFamily="34" charset="-122"/>
                <a:cs typeface="Inter Bold" pitchFamily="34" charset="-120"/>
              </a:rPr>
              <a:t>Lean Inventory Management</a:t>
            </a:r>
            <a:endParaRPr lang="en-US" sz="2050" dirty="0"/>
          </a:p>
        </p:txBody>
      </p:sp>
      <p:sp>
        <p:nvSpPr>
          <p:cNvPr id="19" name="Text 16"/>
          <p:cNvSpPr/>
          <p:nvPr/>
        </p:nvSpPr>
        <p:spPr>
          <a:xfrm>
            <a:off x="6908125" y="6976110"/>
            <a:ext cx="6985040" cy="673894"/>
          </a:xfrm>
          <a:prstGeom prst="rect">
            <a:avLst/>
          </a:prstGeom>
          <a:noFill/>
          <a:ln/>
        </p:spPr>
        <p:txBody>
          <a:bodyPr wrap="square" lIns="0" tIns="0" rIns="0" bIns="0" rtlCol="0" anchor="t"/>
          <a:lstStyle/>
          <a:p>
            <a:pPr indent="0" marL="0">
              <a:lnSpc>
                <a:spcPts val="2650"/>
              </a:lnSpc>
              <a:buNone/>
            </a:pPr>
            <a:r>
              <a:rPr lang="en-US" sz="1650" spc="-33" kern="0" dirty="0">
                <a:solidFill>
                  <a:srgbClr val="E5E0DF"/>
                </a:solidFill>
                <a:latin typeface="Inter" pitchFamily="34" charset="0"/>
                <a:ea typeface="Inter" pitchFamily="34" charset="-122"/>
                <a:cs typeface="Inter" pitchFamily="34" charset="-120"/>
              </a:rPr>
              <a:t>Insights into high-demand parts enable better inventory planning, reducing overstocking and minimizing repair delays.</a:t>
            </a:r>
            <a:endParaRPr lang="en-US" sz="16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156454"/>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F44444"/>
                </a:solidFill>
                <a:latin typeface="Inter Bold" pitchFamily="34" charset="0"/>
                <a:ea typeface="Inter Bold" pitchFamily="34" charset="-122"/>
                <a:cs typeface="Inter Bold" pitchFamily="34" charset="-120"/>
              </a:rPr>
              <a:t>Call to Action</a:t>
            </a:r>
            <a:endParaRPr lang="en-US" sz="4450" dirty="0"/>
          </a:p>
        </p:txBody>
      </p:sp>
      <p:sp>
        <p:nvSpPr>
          <p:cNvPr id="4" name="Shape 1"/>
          <p:cNvSpPr/>
          <p:nvPr/>
        </p:nvSpPr>
        <p:spPr>
          <a:xfrm>
            <a:off x="793790" y="2460546"/>
            <a:ext cx="510302" cy="510302"/>
          </a:xfrm>
          <a:prstGeom prst="roundRect">
            <a:avLst>
              <a:gd name="adj" fmla="val 18669"/>
            </a:avLst>
          </a:prstGeom>
          <a:solidFill>
            <a:srgbClr val="F44444"/>
          </a:solidFill>
          <a:ln w="7620">
            <a:solidFill>
              <a:srgbClr val="FF5D5D"/>
            </a:solidFill>
            <a:prstDash val="solid"/>
          </a:ln>
        </p:spPr>
      </p:sp>
      <p:sp>
        <p:nvSpPr>
          <p:cNvPr id="5" name="Text 2"/>
          <p:cNvSpPr/>
          <p:nvPr/>
        </p:nvSpPr>
        <p:spPr>
          <a:xfrm>
            <a:off x="980599" y="2545556"/>
            <a:ext cx="136565"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FFFFFF"/>
                </a:solidFill>
                <a:latin typeface="Inter Bold" pitchFamily="34" charset="0"/>
                <a:ea typeface="Inter Bold" pitchFamily="34" charset="-122"/>
                <a:cs typeface="Inter Bold" pitchFamily="34" charset="-120"/>
              </a:rPr>
              <a:t>1</a:t>
            </a:r>
            <a:endParaRPr lang="en-US" sz="2650" dirty="0"/>
          </a:p>
        </p:txBody>
      </p:sp>
      <p:sp>
        <p:nvSpPr>
          <p:cNvPr id="6" name="Text 3"/>
          <p:cNvSpPr/>
          <p:nvPr/>
        </p:nvSpPr>
        <p:spPr>
          <a:xfrm>
            <a:off x="1530906" y="2460546"/>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E5E0DF"/>
                </a:solidFill>
                <a:latin typeface="Inter Bold" pitchFamily="34" charset="0"/>
                <a:ea typeface="Inter Bold" pitchFamily="34" charset="-122"/>
                <a:cs typeface="Inter Bold" pitchFamily="34" charset="-120"/>
              </a:rPr>
              <a:t>Pilot Program</a:t>
            </a:r>
            <a:endParaRPr lang="en-US" sz="2200" dirty="0"/>
          </a:p>
        </p:txBody>
      </p:sp>
      <p:sp>
        <p:nvSpPr>
          <p:cNvPr id="7" name="Text 4"/>
          <p:cNvSpPr/>
          <p:nvPr/>
        </p:nvSpPr>
        <p:spPr>
          <a:xfrm>
            <a:off x="1530906" y="2950964"/>
            <a:ext cx="6819305" cy="725805"/>
          </a:xfrm>
          <a:prstGeom prst="rect">
            <a:avLst/>
          </a:prstGeom>
          <a:noFill/>
          <a:ln/>
        </p:spPr>
        <p:txBody>
          <a:bodyPr wrap="square" lIns="0" tIns="0" rIns="0" bIns="0" rtlCol="0" anchor="t"/>
          <a:lstStyle/>
          <a:p>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We recommend piloting this strategy at high-risk locations to quantify its impact.</a:t>
            </a:r>
            <a:endParaRPr lang="en-US" sz="1750" dirty="0"/>
          </a:p>
        </p:txBody>
      </p:sp>
      <p:sp>
        <p:nvSpPr>
          <p:cNvPr id="8" name="Shape 5"/>
          <p:cNvSpPr/>
          <p:nvPr/>
        </p:nvSpPr>
        <p:spPr>
          <a:xfrm>
            <a:off x="793790" y="4158734"/>
            <a:ext cx="510302" cy="510302"/>
          </a:xfrm>
          <a:prstGeom prst="roundRect">
            <a:avLst>
              <a:gd name="adj" fmla="val 18669"/>
            </a:avLst>
          </a:prstGeom>
          <a:solidFill>
            <a:srgbClr val="F44444"/>
          </a:solidFill>
          <a:ln w="7620">
            <a:solidFill>
              <a:srgbClr val="FF5D5D"/>
            </a:solidFill>
            <a:prstDash val="solid"/>
          </a:ln>
        </p:spPr>
      </p:sp>
      <p:sp>
        <p:nvSpPr>
          <p:cNvPr id="9" name="Text 6"/>
          <p:cNvSpPr/>
          <p:nvPr/>
        </p:nvSpPr>
        <p:spPr>
          <a:xfrm>
            <a:off x="946904" y="4243745"/>
            <a:ext cx="204073"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FFFFFF"/>
                </a:solidFill>
                <a:latin typeface="Inter Bold" pitchFamily="34" charset="0"/>
                <a:ea typeface="Inter Bold" pitchFamily="34" charset="-122"/>
                <a:cs typeface="Inter Bold" pitchFamily="34" charset="-120"/>
              </a:rPr>
              <a:t>2</a:t>
            </a:r>
            <a:endParaRPr lang="en-US" sz="2650" dirty="0"/>
          </a:p>
        </p:txBody>
      </p:sp>
      <p:sp>
        <p:nvSpPr>
          <p:cNvPr id="10" name="Text 7"/>
          <p:cNvSpPr/>
          <p:nvPr/>
        </p:nvSpPr>
        <p:spPr>
          <a:xfrm>
            <a:off x="1530906" y="4158734"/>
            <a:ext cx="3242072" cy="354330"/>
          </a:xfrm>
          <a:prstGeom prst="rect">
            <a:avLst/>
          </a:prstGeom>
          <a:noFill/>
          <a:ln/>
        </p:spPr>
        <p:txBody>
          <a:bodyPr wrap="none" lIns="0" tIns="0" rIns="0" bIns="0" rtlCol="0" anchor="t"/>
          <a:lstStyle/>
          <a:p>
            <a:pPr indent="0" marL="0">
              <a:lnSpc>
                <a:spcPts val="2750"/>
              </a:lnSpc>
              <a:buNone/>
            </a:pPr>
            <a:r>
              <a:rPr lang="en-US" sz="2200" b="1" spc="-67" kern="0" dirty="0">
                <a:solidFill>
                  <a:srgbClr val="E5E0DF"/>
                </a:solidFill>
                <a:latin typeface="Inter Bold" pitchFamily="34" charset="0"/>
                <a:ea typeface="Inter Bold" pitchFamily="34" charset="-122"/>
                <a:cs typeface="Inter Bold" pitchFamily="34" charset="-120"/>
              </a:rPr>
              <a:t>Scalability Measurement</a:t>
            </a:r>
            <a:endParaRPr lang="en-US" sz="2200" dirty="0"/>
          </a:p>
        </p:txBody>
      </p:sp>
      <p:sp>
        <p:nvSpPr>
          <p:cNvPr id="11" name="Text 8"/>
          <p:cNvSpPr/>
          <p:nvPr/>
        </p:nvSpPr>
        <p:spPr>
          <a:xfrm>
            <a:off x="1530906" y="4649153"/>
            <a:ext cx="6819305" cy="725805"/>
          </a:xfrm>
          <a:prstGeom prst="rect">
            <a:avLst/>
          </a:prstGeom>
          <a:noFill/>
          <a:ln/>
        </p:spPr>
        <p:txBody>
          <a:bodyPr wrap="square" lIns="0" tIns="0" rIns="0" bIns="0" rtlCol="0" anchor="t"/>
          <a:lstStyle/>
          <a:p>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Once validated, the strategy can be scaled across Swire's operations.</a:t>
            </a:r>
            <a:endParaRPr lang="en-US" sz="1750" dirty="0"/>
          </a:p>
        </p:txBody>
      </p:sp>
      <p:sp>
        <p:nvSpPr>
          <p:cNvPr id="12" name="Shape 9"/>
          <p:cNvSpPr/>
          <p:nvPr/>
        </p:nvSpPr>
        <p:spPr>
          <a:xfrm>
            <a:off x="793790" y="5856923"/>
            <a:ext cx="510302" cy="510302"/>
          </a:xfrm>
          <a:prstGeom prst="roundRect">
            <a:avLst>
              <a:gd name="adj" fmla="val 18669"/>
            </a:avLst>
          </a:prstGeom>
          <a:solidFill>
            <a:srgbClr val="F44444"/>
          </a:solidFill>
          <a:ln w="7620">
            <a:solidFill>
              <a:srgbClr val="FF5D5D"/>
            </a:solidFill>
            <a:prstDash val="solid"/>
          </a:ln>
        </p:spPr>
      </p:sp>
      <p:sp>
        <p:nvSpPr>
          <p:cNvPr id="13" name="Text 10"/>
          <p:cNvSpPr/>
          <p:nvPr/>
        </p:nvSpPr>
        <p:spPr>
          <a:xfrm>
            <a:off x="944166" y="5941933"/>
            <a:ext cx="209431"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FFFFFF"/>
                </a:solidFill>
                <a:latin typeface="Inter Bold" pitchFamily="34" charset="0"/>
                <a:ea typeface="Inter Bold" pitchFamily="34" charset="-122"/>
                <a:cs typeface="Inter Bold" pitchFamily="34" charset="-120"/>
              </a:rPr>
              <a:t>3</a:t>
            </a:r>
            <a:endParaRPr lang="en-US" sz="2650" dirty="0"/>
          </a:p>
        </p:txBody>
      </p:sp>
      <p:sp>
        <p:nvSpPr>
          <p:cNvPr id="14" name="Text 11"/>
          <p:cNvSpPr/>
          <p:nvPr/>
        </p:nvSpPr>
        <p:spPr>
          <a:xfrm>
            <a:off x="1530906" y="5856923"/>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E5E0DF"/>
                </a:solidFill>
                <a:latin typeface="Inter Bold" pitchFamily="34" charset="0"/>
                <a:ea typeface="Inter Bold" pitchFamily="34" charset="-122"/>
                <a:cs typeface="Inter Bold" pitchFamily="34" charset="-120"/>
              </a:rPr>
              <a:t>Operational Roadmap</a:t>
            </a:r>
            <a:endParaRPr lang="en-US" sz="2200" dirty="0"/>
          </a:p>
        </p:txBody>
      </p:sp>
      <p:sp>
        <p:nvSpPr>
          <p:cNvPr id="15" name="Text 12"/>
          <p:cNvSpPr/>
          <p:nvPr/>
        </p:nvSpPr>
        <p:spPr>
          <a:xfrm>
            <a:off x="1530906" y="6347341"/>
            <a:ext cx="6819305" cy="725805"/>
          </a:xfrm>
          <a:prstGeom prst="rect">
            <a:avLst/>
          </a:prstGeom>
          <a:noFill/>
          <a:ln/>
        </p:spPr>
        <p:txBody>
          <a:bodyPr wrap="square" lIns="0" tIns="0" rIns="0" bIns="0" rtlCol="0" anchor="t"/>
          <a:lstStyle/>
          <a:p>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This is not a one-time solution, but a roadmap to establish operational excellence.</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3831312"/>
            <a:ext cx="4580096" cy="566976"/>
          </a:xfrm>
          <a:prstGeom prst="rect">
            <a:avLst/>
          </a:prstGeom>
          <a:noFill/>
          <a:ln/>
        </p:spPr>
        <p:txBody>
          <a:bodyPr wrap="none" lIns="0" tIns="0" rIns="0" bIns="0" rtlCol="0" anchor="t"/>
          <a:lstStyle/>
          <a:p>
            <a:pPr algn="l" indent="0" marL="0">
              <a:lnSpc>
                <a:spcPts val="4450"/>
              </a:lnSpc>
              <a:buNone/>
            </a:pPr>
            <a:r>
              <a:rPr lang="en-US" sz="3550" b="1" spc="-107" kern="0" dirty="0">
                <a:solidFill>
                  <a:srgbClr val="F44444"/>
                </a:solidFill>
                <a:latin typeface="Inter Bold" pitchFamily="34" charset="0"/>
                <a:ea typeface="Inter Bold" pitchFamily="34" charset="-122"/>
                <a:cs typeface="Inter Bold" pitchFamily="34" charset="-120"/>
              </a:rPr>
              <a:t>Questions &amp; Answers</a:t>
            </a:r>
            <a:pPr algn="l" indent="0" marL="0">
              <a:lnSpc>
                <a:spcPts val="4450"/>
              </a:lnSpc>
              <a:buNone/>
            </a:pPr>
            <a:r>
              <a:rPr lang="en-US" sz="3550" b="1" spc="-107" kern="0" dirty="0">
                <a:solidFill>
                  <a:srgbClr val="FFFFFF"/>
                </a:solidFill>
                <a:latin typeface="Inter Bold" pitchFamily="34" charset="0"/>
                <a:ea typeface="Inter Bold" pitchFamily="34" charset="-122"/>
                <a:cs typeface="Inter Bold" pitchFamily="34" charset="-120"/>
              </a:rPr>
              <a:t> </a:t>
            </a:r>
            <a:endParaRPr lang="en-US" sz="3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771049"/>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F44444"/>
                </a:solidFill>
                <a:latin typeface="Inter Bold" pitchFamily="34" charset="0"/>
                <a:ea typeface="Inter Bold" pitchFamily="34" charset="-122"/>
                <a:cs typeface="Inter Bold" pitchFamily="34" charset="-120"/>
              </a:rPr>
              <a:t>Background</a:t>
            </a:r>
            <a:endParaRPr lang="en-US" sz="4450" dirty="0"/>
          </a:p>
        </p:txBody>
      </p:sp>
      <p:sp>
        <p:nvSpPr>
          <p:cNvPr id="3" name="Shape 1"/>
          <p:cNvSpPr/>
          <p:nvPr/>
        </p:nvSpPr>
        <p:spPr>
          <a:xfrm>
            <a:off x="793790" y="1933370"/>
            <a:ext cx="13042821" cy="35957"/>
          </a:xfrm>
          <a:prstGeom prst="rect">
            <a:avLst/>
          </a:prstGeom>
          <a:solidFill>
            <a:srgbClr val="E5E0DF">
              <a:alpha val="50000"/>
            </a:srgbClr>
          </a:solidFill>
          <a:ln/>
        </p:spPr>
      </p:sp>
      <p:pic>
        <p:nvPicPr>
          <p:cNvPr id="4" name="Image 0" descr="preencoded.png">    </p:cNvPr>
          <p:cNvPicPr>
            <a:picLocks noChangeAspect="1"/>
          </p:cNvPicPr>
          <p:nvPr/>
        </p:nvPicPr>
        <p:blipFill>
          <a:blip r:embed="rId1"/>
          <a:stretch>
            <a:fillRect/>
          </a:stretch>
        </p:blipFill>
        <p:spPr>
          <a:xfrm>
            <a:off x="793790" y="2479596"/>
            <a:ext cx="5156954" cy="4723686"/>
          </a:xfrm>
          <a:prstGeom prst="rect">
            <a:avLst/>
          </a:prstGeom>
        </p:spPr>
      </p:pic>
      <p:sp>
        <p:nvSpPr>
          <p:cNvPr id="5" name="Text 2"/>
          <p:cNvSpPr/>
          <p:nvPr/>
        </p:nvSpPr>
        <p:spPr>
          <a:xfrm>
            <a:off x="6511766" y="2428518"/>
            <a:ext cx="7332345" cy="1088708"/>
          </a:xfrm>
          <a:prstGeom prst="rect">
            <a:avLst/>
          </a:prstGeom>
          <a:noFill/>
          <a:ln/>
        </p:spPr>
        <p:txBody>
          <a:bodyPr wrap="square" lIns="0" tIns="0" rIns="0" bIns="0" rtlCol="0" anchor="t"/>
          <a:lstStyle/>
          <a:p>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Our capstone project focuses on identify and analyze breakdown patterns in machine downtime, and find major factors influencing breakdowns using IWC dataset across the 6 plants in worldwide.</a:t>
            </a:r>
            <a:endParaRPr lang="en-US" sz="1750" dirty="0"/>
          </a:p>
        </p:txBody>
      </p:sp>
      <p:sp>
        <p:nvSpPr>
          <p:cNvPr id="6" name="Text 3"/>
          <p:cNvSpPr/>
          <p:nvPr/>
        </p:nvSpPr>
        <p:spPr>
          <a:xfrm>
            <a:off x="6511766" y="3721298"/>
            <a:ext cx="7332345" cy="725805"/>
          </a:xfrm>
          <a:prstGeom prst="rect">
            <a:avLst/>
          </a:prstGeom>
          <a:noFill/>
          <a:ln/>
        </p:spPr>
        <p:txBody>
          <a:bodyPr wrap="square" lIns="0" tIns="0" rIns="0" bIns="0" rtlCol="0" anchor="t"/>
          <a:lstStyle/>
          <a:p>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The goal is to understand the breakdown frequency, timing, and locations, as well as the root causes and possible resolutions.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68360"/>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F44444"/>
                </a:solidFill>
                <a:latin typeface="Inter Bold" pitchFamily="34" charset="0"/>
                <a:ea typeface="Inter Bold" pitchFamily="34" charset="-122"/>
                <a:cs typeface="Inter Bold" pitchFamily="34" charset="-120"/>
              </a:rPr>
              <a:t>Objective</a:t>
            </a:r>
            <a:endParaRPr lang="en-US" sz="4450" dirty="0"/>
          </a:p>
        </p:txBody>
      </p:sp>
      <p:sp>
        <p:nvSpPr>
          <p:cNvPr id="3" name="Shape 1"/>
          <p:cNvSpPr/>
          <p:nvPr/>
        </p:nvSpPr>
        <p:spPr>
          <a:xfrm>
            <a:off x="793790" y="2444148"/>
            <a:ext cx="13042821" cy="35957"/>
          </a:xfrm>
          <a:prstGeom prst="rect">
            <a:avLst/>
          </a:prstGeom>
          <a:solidFill>
            <a:srgbClr val="E5E0DF">
              <a:alpha val="50000"/>
            </a:srgbClr>
          </a:solidFill>
          <a:ln/>
        </p:spPr>
      </p:sp>
      <p:pic>
        <p:nvPicPr>
          <p:cNvPr id="4" name="Image 0" descr="preencoded.png">    </p:cNvPr>
          <p:cNvPicPr>
            <a:picLocks noChangeAspect="1"/>
          </p:cNvPicPr>
          <p:nvPr/>
        </p:nvPicPr>
        <p:blipFill>
          <a:blip r:embed="rId1"/>
          <a:stretch>
            <a:fillRect/>
          </a:stretch>
        </p:blipFill>
        <p:spPr>
          <a:xfrm>
            <a:off x="793790" y="2735223"/>
            <a:ext cx="4572833" cy="2826187"/>
          </a:xfrm>
          <a:prstGeom prst="rect">
            <a:avLst/>
          </a:prstGeom>
        </p:spPr>
      </p:pic>
      <p:sp>
        <p:nvSpPr>
          <p:cNvPr id="5" name="Text 2"/>
          <p:cNvSpPr/>
          <p:nvPr/>
        </p:nvSpPr>
        <p:spPr>
          <a:xfrm>
            <a:off x="793790" y="5844897"/>
            <a:ext cx="2835235" cy="354330"/>
          </a:xfrm>
          <a:prstGeom prst="rect">
            <a:avLst/>
          </a:prstGeom>
          <a:noFill/>
          <a:ln/>
        </p:spPr>
        <p:txBody>
          <a:bodyPr wrap="none" lIns="0" tIns="0" rIns="0" bIns="0" rtlCol="0" anchor="t"/>
          <a:lstStyle/>
          <a:p>
            <a:pPr algn="l" indent="0" marL="0">
              <a:lnSpc>
                <a:spcPts val="2750"/>
              </a:lnSpc>
              <a:buNone/>
            </a:pPr>
            <a:r>
              <a:rPr lang="en-US" sz="2200" b="1" spc="-67" kern="0" dirty="0">
                <a:solidFill>
                  <a:srgbClr val="E5E0DF"/>
                </a:solidFill>
                <a:latin typeface="Inter Bold" pitchFamily="34" charset="0"/>
                <a:ea typeface="Inter Bold" pitchFamily="34" charset="-122"/>
                <a:cs typeface="Inter Bold" pitchFamily="34" charset="-120"/>
              </a:rPr>
              <a:t>Analytical Goal</a:t>
            </a:r>
            <a:endParaRPr lang="en-US" sz="2200" dirty="0"/>
          </a:p>
        </p:txBody>
      </p:sp>
      <p:sp>
        <p:nvSpPr>
          <p:cNvPr id="6" name="Text 3"/>
          <p:cNvSpPr/>
          <p:nvPr/>
        </p:nvSpPr>
        <p:spPr>
          <a:xfrm>
            <a:off x="793790" y="6335316"/>
            <a:ext cx="6351270" cy="725805"/>
          </a:xfrm>
          <a:prstGeom prst="rect">
            <a:avLst/>
          </a:prstGeom>
          <a:noFill/>
          <a:ln/>
        </p:spPr>
        <p:txBody>
          <a:bodyPr wrap="square" lIns="0" tIns="0" rIns="0" bIns="0" rtlCol="0" anchor="t"/>
          <a:lstStyle/>
          <a:p>
            <a:pPr algn="l" indent="0" marL="0">
              <a:lnSpc>
                <a:spcPts val="2850"/>
              </a:lnSpc>
              <a:buNone/>
            </a:pPr>
            <a:r>
              <a:rPr lang="en-US" sz="1750" spc="-36" kern="0" dirty="0">
                <a:solidFill>
                  <a:srgbClr val="E5E0DF"/>
                </a:solidFill>
                <a:latin typeface="Inter" pitchFamily="34" charset="0"/>
                <a:ea typeface="Inter" pitchFamily="34" charset="-122"/>
                <a:cs typeface="Inter" pitchFamily="34" charset="-120"/>
              </a:rPr>
              <a:t>Develop a predictive model to forecast machine downtime frequency and duration.</a:t>
            </a:r>
            <a:endParaRPr lang="en-US" sz="1750" dirty="0"/>
          </a:p>
        </p:txBody>
      </p:sp>
      <p:pic>
        <p:nvPicPr>
          <p:cNvPr id="7" name="Image 1" descr="preencoded.png">    </p:cNvPr>
          <p:cNvPicPr>
            <a:picLocks noChangeAspect="1"/>
          </p:cNvPicPr>
          <p:nvPr/>
        </p:nvPicPr>
        <p:blipFill>
          <a:blip r:embed="rId2"/>
          <a:stretch>
            <a:fillRect/>
          </a:stretch>
        </p:blipFill>
        <p:spPr>
          <a:xfrm>
            <a:off x="7485221" y="2735223"/>
            <a:ext cx="4572953" cy="2826187"/>
          </a:xfrm>
          <a:prstGeom prst="rect">
            <a:avLst/>
          </a:prstGeom>
        </p:spPr>
      </p:pic>
      <p:sp>
        <p:nvSpPr>
          <p:cNvPr id="8" name="Text 4"/>
          <p:cNvSpPr/>
          <p:nvPr/>
        </p:nvSpPr>
        <p:spPr>
          <a:xfrm>
            <a:off x="7485221" y="5844897"/>
            <a:ext cx="2835235" cy="354330"/>
          </a:xfrm>
          <a:prstGeom prst="rect">
            <a:avLst/>
          </a:prstGeom>
          <a:noFill/>
          <a:ln/>
        </p:spPr>
        <p:txBody>
          <a:bodyPr wrap="none" lIns="0" tIns="0" rIns="0" bIns="0" rtlCol="0" anchor="t"/>
          <a:lstStyle/>
          <a:p>
            <a:pPr algn="l" indent="0" marL="0">
              <a:lnSpc>
                <a:spcPts val="2750"/>
              </a:lnSpc>
              <a:buNone/>
            </a:pPr>
            <a:r>
              <a:rPr lang="en-US" sz="2200" b="1" spc="-67" kern="0" dirty="0">
                <a:solidFill>
                  <a:srgbClr val="E5E0DF"/>
                </a:solidFill>
                <a:latin typeface="Inter Bold" pitchFamily="34" charset="0"/>
                <a:ea typeface="Inter Bold" pitchFamily="34" charset="-122"/>
                <a:cs typeface="Inter Bold" pitchFamily="34" charset="-120"/>
              </a:rPr>
              <a:t>Business Goal</a:t>
            </a:r>
            <a:endParaRPr lang="en-US" sz="2200" dirty="0"/>
          </a:p>
        </p:txBody>
      </p:sp>
      <p:sp>
        <p:nvSpPr>
          <p:cNvPr id="9" name="Text 5"/>
          <p:cNvSpPr/>
          <p:nvPr/>
        </p:nvSpPr>
        <p:spPr>
          <a:xfrm>
            <a:off x="7485221" y="6335316"/>
            <a:ext cx="6351389" cy="725805"/>
          </a:xfrm>
          <a:prstGeom prst="rect">
            <a:avLst/>
          </a:prstGeom>
          <a:noFill/>
          <a:ln/>
        </p:spPr>
        <p:txBody>
          <a:bodyPr wrap="square" lIns="0" tIns="0" rIns="0" bIns="0" rtlCol="0" anchor="t"/>
          <a:lstStyle/>
          <a:p>
            <a:pPr algn="l" indent="0" marL="0">
              <a:lnSpc>
                <a:spcPts val="2850"/>
              </a:lnSpc>
              <a:buNone/>
            </a:pPr>
            <a:r>
              <a:rPr lang="en-US" sz="1750" spc="-36" kern="0" dirty="0">
                <a:solidFill>
                  <a:srgbClr val="E5E0DF"/>
                </a:solidFill>
                <a:latin typeface="Inter" pitchFamily="34" charset="0"/>
                <a:ea typeface="Inter" pitchFamily="34" charset="-122"/>
                <a:cs typeface="Inter" pitchFamily="34" charset="-120"/>
              </a:rPr>
              <a:t>Provide actionable items for proactive maintenance, cost reduction, and efficiency improvement.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10421" y="512921"/>
            <a:ext cx="3646051" cy="455652"/>
          </a:xfrm>
          <a:prstGeom prst="rect">
            <a:avLst/>
          </a:prstGeom>
          <a:noFill/>
          <a:ln/>
        </p:spPr>
        <p:txBody>
          <a:bodyPr wrap="none" lIns="0" tIns="0" rIns="0" bIns="0" rtlCol="0" anchor="t"/>
          <a:lstStyle/>
          <a:p>
            <a:pPr indent="0" marL="0">
              <a:lnSpc>
                <a:spcPts val="3550"/>
              </a:lnSpc>
              <a:buNone/>
            </a:pPr>
            <a:r>
              <a:rPr lang="en-US" sz="2850" b="1" spc="-86" kern="0" dirty="0">
                <a:solidFill>
                  <a:srgbClr val="F44444"/>
                </a:solidFill>
                <a:latin typeface="Inter Bold" pitchFamily="34" charset="0"/>
                <a:ea typeface="Inter Bold" pitchFamily="34" charset="-122"/>
                <a:cs typeface="Inter Bold" pitchFamily="34" charset="-120"/>
              </a:rPr>
              <a:t>Assumptions</a:t>
            </a:r>
            <a:endParaRPr lang="en-US" sz="2850" dirty="0"/>
          </a:p>
        </p:txBody>
      </p:sp>
      <p:sp>
        <p:nvSpPr>
          <p:cNvPr id="4" name="Shape 1"/>
          <p:cNvSpPr/>
          <p:nvPr/>
        </p:nvSpPr>
        <p:spPr>
          <a:xfrm>
            <a:off x="510421" y="1260186"/>
            <a:ext cx="8123158" cy="25837"/>
          </a:xfrm>
          <a:prstGeom prst="rect">
            <a:avLst/>
          </a:prstGeom>
          <a:solidFill>
            <a:srgbClr val="E5E0DF">
              <a:alpha val="50000"/>
            </a:srgbClr>
          </a:solidFill>
          <a:ln/>
        </p:spPr>
      </p:sp>
      <p:sp>
        <p:nvSpPr>
          <p:cNvPr id="5" name="Shape 2"/>
          <p:cNvSpPr/>
          <p:nvPr/>
        </p:nvSpPr>
        <p:spPr>
          <a:xfrm>
            <a:off x="510421" y="1450062"/>
            <a:ext cx="8123158" cy="855226"/>
          </a:xfrm>
          <a:prstGeom prst="roundRect">
            <a:avLst>
              <a:gd name="adj" fmla="val 7162"/>
            </a:avLst>
          </a:prstGeom>
          <a:solidFill>
            <a:srgbClr val="272525"/>
          </a:solidFill>
          <a:ln w="7620">
            <a:solidFill>
              <a:srgbClr val="403E3E"/>
            </a:solidFill>
            <a:prstDash val="solid"/>
          </a:ln>
        </p:spPr>
      </p:sp>
      <p:sp>
        <p:nvSpPr>
          <p:cNvPr id="6" name="Text 3"/>
          <p:cNvSpPr/>
          <p:nvPr/>
        </p:nvSpPr>
        <p:spPr>
          <a:xfrm>
            <a:off x="663773" y="1603415"/>
            <a:ext cx="1822966" cy="227767"/>
          </a:xfrm>
          <a:prstGeom prst="rect">
            <a:avLst/>
          </a:prstGeom>
          <a:noFill/>
          <a:ln/>
        </p:spPr>
        <p:txBody>
          <a:bodyPr wrap="none" lIns="0" tIns="0" rIns="0" bIns="0" rtlCol="0" anchor="t"/>
          <a:lstStyle/>
          <a:p>
            <a:pPr algn="l" indent="0" marL="0">
              <a:lnSpc>
                <a:spcPts val="1750"/>
              </a:lnSpc>
              <a:buNone/>
            </a:pPr>
            <a:r>
              <a:rPr lang="en-US" sz="1400" b="1" spc="-43" kern="0" dirty="0">
                <a:solidFill>
                  <a:srgbClr val="FFFFFF"/>
                </a:solidFill>
                <a:latin typeface="Inter Bold" pitchFamily="34" charset="0"/>
                <a:ea typeface="Inter Bold" pitchFamily="34" charset="-122"/>
                <a:cs typeface="Inter Bold" pitchFamily="34" charset="-120"/>
              </a:rPr>
              <a:t>Predictable Pattern</a:t>
            </a:r>
            <a:endParaRPr lang="en-US" sz="1400" dirty="0"/>
          </a:p>
        </p:txBody>
      </p:sp>
      <p:sp>
        <p:nvSpPr>
          <p:cNvPr id="7" name="Text 4"/>
          <p:cNvSpPr/>
          <p:nvPr/>
        </p:nvSpPr>
        <p:spPr>
          <a:xfrm>
            <a:off x="663773" y="1918573"/>
            <a:ext cx="7816453" cy="233363"/>
          </a:xfrm>
          <a:prstGeom prst="rect">
            <a:avLst/>
          </a:prstGeom>
          <a:noFill/>
          <a:ln/>
        </p:spPr>
        <p:txBody>
          <a:bodyPr wrap="none" lIns="0" tIns="0" rIns="0" bIns="0" rtlCol="0" anchor="t"/>
          <a:lstStyle/>
          <a:p>
            <a:pPr algn="l" indent="0" marL="0">
              <a:lnSpc>
                <a:spcPts val="1800"/>
              </a:lnSpc>
              <a:buNone/>
            </a:pPr>
            <a:r>
              <a:rPr lang="en-US" sz="1100" spc="-23" kern="0" dirty="0">
                <a:solidFill>
                  <a:srgbClr val="FFFFFF"/>
                </a:solidFill>
                <a:latin typeface="Inter" pitchFamily="34" charset="0"/>
                <a:ea typeface="Inter" pitchFamily="34" charset="-122"/>
                <a:cs typeface="Inter" pitchFamily="34" charset="-120"/>
              </a:rPr>
              <a:t>Machine failure patterns are consistent and predictable across equipment types and plant location.</a:t>
            </a:r>
            <a:endParaRPr lang="en-US" sz="1100" dirty="0"/>
          </a:p>
        </p:txBody>
      </p:sp>
      <p:sp>
        <p:nvSpPr>
          <p:cNvPr id="8" name="Shape 5"/>
          <p:cNvSpPr/>
          <p:nvPr/>
        </p:nvSpPr>
        <p:spPr>
          <a:xfrm>
            <a:off x="510421" y="2451021"/>
            <a:ext cx="8123158" cy="855226"/>
          </a:xfrm>
          <a:prstGeom prst="roundRect">
            <a:avLst>
              <a:gd name="adj" fmla="val 7162"/>
            </a:avLst>
          </a:prstGeom>
          <a:solidFill>
            <a:srgbClr val="272525"/>
          </a:solidFill>
          <a:ln w="7620">
            <a:solidFill>
              <a:srgbClr val="403E3E"/>
            </a:solidFill>
            <a:prstDash val="solid"/>
          </a:ln>
        </p:spPr>
      </p:sp>
      <p:sp>
        <p:nvSpPr>
          <p:cNvPr id="9" name="Text 6"/>
          <p:cNvSpPr/>
          <p:nvPr/>
        </p:nvSpPr>
        <p:spPr>
          <a:xfrm>
            <a:off x="663773" y="2604373"/>
            <a:ext cx="1822966" cy="227767"/>
          </a:xfrm>
          <a:prstGeom prst="rect">
            <a:avLst/>
          </a:prstGeom>
          <a:noFill/>
          <a:ln/>
        </p:spPr>
        <p:txBody>
          <a:bodyPr wrap="none" lIns="0" tIns="0" rIns="0" bIns="0" rtlCol="0" anchor="t"/>
          <a:lstStyle/>
          <a:p>
            <a:pPr algn="l" indent="0" marL="0">
              <a:lnSpc>
                <a:spcPts val="1750"/>
              </a:lnSpc>
              <a:buNone/>
            </a:pPr>
            <a:r>
              <a:rPr lang="en-US" sz="1400" b="1" spc="-43" kern="0" dirty="0">
                <a:solidFill>
                  <a:srgbClr val="FFFFFF"/>
                </a:solidFill>
                <a:latin typeface="Inter Bold" pitchFamily="34" charset="0"/>
                <a:ea typeface="Inter Bold" pitchFamily="34" charset="-122"/>
                <a:cs typeface="Inter Bold" pitchFamily="34" charset="-120"/>
              </a:rPr>
              <a:t>Preventive repair</a:t>
            </a:r>
            <a:endParaRPr lang="en-US" sz="1400" dirty="0"/>
          </a:p>
        </p:txBody>
      </p:sp>
      <p:sp>
        <p:nvSpPr>
          <p:cNvPr id="10" name="Text 7"/>
          <p:cNvSpPr/>
          <p:nvPr/>
        </p:nvSpPr>
        <p:spPr>
          <a:xfrm>
            <a:off x="663773" y="2919532"/>
            <a:ext cx="7816453" cy="233363"/>
          </a:xfrm>
          <a:prstGeom prst="rect">
            <a:avLst/>
          </a:prstGeom>
          <a:noFill/>
          <a:ln/>
        </p:spPr>
        <p:txBody>
          <a:bodyPr wrap="none" lIns="0" tIns="0" rIns="0" bIns="0" rtlCol="0" anchor="t"/>
          <a:lstStyle/>
          <a:p>
            <a:pPr algn="l" indent="0" marL="0">
              <a:lnSpc>
                <a:spcPts val="1800"/>
              </a:lnSpc>
              <a:buNone/>
            </a:pPr>
            <a:r>
              <a:rPr lang="en-US" sz="1100" spc="-23" kern="0" dirty="0">
                <a:solidFill>
                  <a:srgbClr val="FFFFFF"/>
                </a:solidFill>
                <a:latin typeface="Inter" pitchFamily="34" charset="0"/>
                <a:ea typeface="Inter" pitchFamily="34" charset="-122"/>
                <a:cs typeface="Inter" pitchFamily="34" charset="-120"/>
              </a:rPr>
              <a:t>Equipment parts causing downtime can be pre-stocked for timely repairs.</a:t>
            </a:r>
            <a:endParaRPr lang="en-US" sz="1100" dirty="0"/>
          </a:p>
        </p:txBody>
      </p:sp>
      <p:sp>
        <p:nvSpPr>
          <p:cNvPr id="11" name="Text 8"/>
          <p:cNvSpPr/>
          <p:nvPr/>
        </p:nvSpPr>
        <p:spPr>
          <a:xfrm>
            <a:off x="510421" y="3524964"/>
            <a:ext cx="3646051" cy="455652"/>
          </a:xfrm>
          <a:prstGeom prst="rect">
            <a:avLst/>
          </a:prstGeom>
          <a:noFill/>
          <a:ln/>
        </p:spPr>
        <p:txBody>
          <a:bodyPr wrap="none" lIns="0" tIns="0" rIns="0" bIns="0" rtlCol="0" anchor="t"/>
          <a:lstStyle/>
          <a:p>
            <a:pPr indent="0" marL="0">
              <a:lnSpc>
                <a:spcPts val="3550"/>
              </a:lnSpc>
              <a:buNone/>
            </a:pPr>
            <a:r>
              <a:rPr lang="en-US" sz="2850" b="1" spc="-86" kern="0" dirty="0">
                <a:solidFill>
                  <a:srgbClr val="F44444"/>
                </a:solidFill>
                <a:latin typeface="Inter Bold" pitchFamily="34" charset="0"/>
                <a:ea typeface="Inter Bold" pitchFamily="34" charset="-122"/>
                <a:cs typeface="Inter Bold" pitchFamily="34" charset="-120"/>
              </a:rPr>
              <a:t>Limitations</a:t>
            </a:r>
            <a:endParaRPr lang="en-US" sz="2850" dirty="0"/>
          </a:p>
        </p:txBody>
      </p:sp>
      <p:sp>
        <p:nvSpPr>
          <p:cNvPr id="12" name="Shape 9"/>
          <p:cNvSpPr/>
          <p:nvPr/>
        </p:nvSpPr>
        <p:spPr>
          <a:xfrm>
            <a:off x="510421" y="4272229"/>
            <a:ext cx="8123158" cy="25837"/>
          </a:xfrm>
          <a:prstGeom prst="rect">
            <a:avLst/>
          </a:prstGeom>
          <a:solidFill>
            <a:srgbClr val="E5E0DF">
              <a:alpha val="50000"/>
            </a:srgbClr>
          </a:solidFill>
          <a:ln/>
        </p:spPr>
      </p:sp>
      <p:sp>
        <p:nvSpPr>
          <p:cNvPr id="13" name="Shape 10"/>
          <p:cNvSpPr/>
          <p:nvPr/>
        </p:nvSpPr>
        <p:spPr>
          <a:xfrm>
            <a:off x="510421" y="4462105"/>
            <a:ext cx="8123158" cy="855226"/>
          </a:xfrm>
          <a:prstGeom prst="roundRect">
            <a:avLst>
              <a:gd name="adj" fmla="val 7162"/>
            </a:avLst>
          </a:prstGeom>
          <a:solidFill>
            <a:srgbClr val="272525"/>
          </a:solidFill>
          <a:ln w="7620">
            <a:solidFill>
              <a:srgbClr val="403E3E"/>
            </a:solidFill>
            <a:prstDash val="solid"/>
          </a:ln>
        </p:spPr>
      </p:sp>
      <p:sp>
        <p:nvSpPr>
          <p:cNvPr id="14" name="Text 11"/>
          <p:cNvSpPr/>
          <p:nvPr/>
        </p:nvSpPr>
        <p:spPr>
          <a:xfrm>
            <a:off x="663773" y="4615458"/>
            <a:ext cx="2162175" cy="227767"/>
          </a:xfrm>
          <a:prstGeom prst="rect">
            <a:avLst/>
          </a:prstGeom>
          <a:noFill/>
          <a:ln/>
        </p:spPr>
        <p:txBody>
          <a:bodyPr wrap="none" lIns="0" tIns="0" rIns="0" bIns="0" rtlCol="0" anchor="t"/>
          <a:lstStyle/>
          <a:p>
            <a:pPr indent="0" marL="0">
              <a:lnSpc>
                <a:spcPts val="1750"/>
              </a:lnSpc>
              <a:buNone/>
            </a:pPr>
            <a:r>
              <a:rPr lang="en-US" sz="1400" b="1" spc="-43" kern="0" dirty="0">
                <a:solidFill>
                  <a:srgbClr val="FFFFFF"/>
                </a:solidFill>
                <a:latin typeface="Inter Bold" pitchFamily="34" charset="0"/>
                <a:ea typeface="Inter Bold" pitchFamily="34" charset="-122"/>
                <a:cs typeface="Inter Bold" pitchFamily="34" charset="-120"/>
              </a:rPr>
              <a:t>Unrecorded IWC Tracking</a:t>
            </a:r>
            <a:endParaRPr lang="en-US" sz="1400" dirty="0"/>
          </a:p>
        </p:txBody>
      </p:sp>
      <p:sp>
        <p:nvSpPr>
          <p:cNvPr id="15" name="Text 12"/>
          <p:cNvSpPr/>
          <p:nvPr/>
        </p:nvSpPr>
        <p:spPr>
          <a:xfrm>
            <a:off x="663773" y="4930616"/>
            <a:ext cx="7816453" cy="233363"/>
          </a:xfrm>
          <a:prstGeom prst="rect">
            <a:avLst/>
          </a:prstGeom>
          <a:noFill/>
          <a:ln/>
        </p:spPr>
        <p:txBody>
          <a:bodyPr wrap="none" lIns="0" tIns="0" rIns="0" bIns="0" rtlCol="0" anchor="t"/>
          <a:lstStyle/>
          <a:p>
            <a:pPr indent="0" marL="0">
              <a:lnSpc>
                <a:spcPts val="1800"/>
              </a:lnSpc>
              <a:buNone/>
            </a:pPr>
            <a:r>
              <a:rPr lang="en-US" sz="1100" spc="-23" kern="0" dirty="0">
                <a:solidFill>
                  <a:srgbClr val="FFFFFF"/>
                </a:solidFill>
                <a:latin typeface="Inter" pitchFamily="34" charset="0"/>
                <a:ea typeface="Inter" pitchFamily="34" charset="-122"/>
                <a:cs typeface="Inter" pitchFamily="34" charset="-120"/>
              </a:rPr>
              <a:t>Only significant breakdowns are recorded, potentially missing patterns from less severe issues.</a:t>
            </a:r>
            <a:endParaRPr lang="en-US" sz="1100" dirty="0"/>
          </a:p>
        </p:txBody>
      </p:sp>
      <p:sp>
        <p:nvSpPr>
          <p:cNvPr id="16" name="Shape 13"/>
          <p:cNvSpPr/>
          <p:nvPr/>
        </p:nvSpPr>
        <p:spPr>
          <a:xfrm>
            <a:off x="510421" y="5463064"/>
            <a:ext cx="8123158" cy="855226"/>
          </a:xfrm>
          <a:prstGeom prst="roundRect">
            <a:avLst>
              <a:gd name="adj" fmla="val 7162"/>
            </a:avLst>
          </a:prstGeom>
          <a:solidFill>
            <a:srgbClr val="272525"/>
          </a:solidFill>
          <a:ln w="7620">
            <a:solidFill>
              <a:srgbClr val="403E3E"/>
            </a:solidFill>
            <a:prstDash val="solid"/>
          </a:ln>
        </p:spPr>
      </p:sp>
      <p:sp>
        <p:nvSpPr>
          <p:cNvPr id="17" name="Text 14"/>
          <p:cNvSpPr/>
          <p:nvPr/>
        </p:nvSpPr>
        <p:spPr>
          <a:xfrm>
            <a:off x="663773" y="5616416"/>
            <a:ext cx="1822966" cy="227767"/>
          </a:xfrm>
          <a:prstGeom prst="rect">
            <a:avLst/>
          </a:prstGeom>
          <a:noFill/>
          <a:ln/>
        </p:spPr>
        <p:txBody>
          <a:bodyPr wrap="none" lIns="0" tIns="0" rIns="0" bIns="0" rtlCol="0" anchor="t"/>
          <a:lstStyle/>
          <a:p>
            <a:pPr indent="0" marL="0">
              <a:lnSpc>
                <a:spcPts val="1750"/>
              </a:lnSpc>
              <a:buNone/>
            </a:pPr>
            <a:r>
              <a:rPr lang="en-US" sz="1400" b="1" spc="-43" kern="0" dirty="0">
                <a:solidFill>
                  <a:srgbClr val="FFFFFF"/>
                </a:solidFill>
                <a:latin typeface="Inter Bold" pitchFamily="34" charset="0"/>
                <a:ea typeface="Inter Bold" pitchFamily="34" charset="-122"/>
                <a:cs typeface="Inter Bold" pitchFamily="34" charset="-120"/>
              </a:rPr>
              <a:t>Large Missing Data</a:t>
            </a:r>
            <a:endParaRPr lang="en-US" sz="1400" dirty="0"/>
          </a:p>
        </p:txBody>
      </p:sp>
      <p:sp>
        <p:nvSpPr>
          <p:cNvPr id="18" name="Text 15"/>
          <p:cNvSpPr/>
          <p:nvPr/>
        </p:nvSpPr>
        <p:spPr>
          <a:xfrm>
            <a:off x="663773" y="5931575"/>
            <a:ext cx="7816453" cy="233363"/>
          </a:xfrm>
          <a:prstGeom prst="rect">
            <a:avLst/>
          </a:prstGeom>
          <a:noFill/>
          <a:ln/>
        </p:spPr>
        <p:txBody>
          <a:bodyPr wrap="none" lIns="0" tIns="0" rIns="0" bIns="0" rtlCol="0" anchor="t"/>
          <a:lstStyle/>
          <a:p>
            <a:pPr indent="0" marL="0">
              <a:lnSpc>
                <a:spcPts val="1800"/>
              </a:lnSpc>
              <a:buNone/>
            </a:pPr>
            <a:r>
              <a:rPr lang="en-US" sz="1100" spc="-23" kern="0" dirty="0">
                <a:solidFill>
                  <a:srgbClr val="FFFFFF"/>
                </a:solidFill>
                <a:latin typeface="Inter" pitchFamily="34" charset="0"/>
                <a:ea typeface="Inter" pitchFamily="34" charset="-122"/>
                <a:cs typeface="Inter" pitchFamily="34" charset="-120"/>
              </a:rPr>
              <a:t>Some work orders have over 70% missing data, impacting analysis accuracy.</a:t>
            </a:r>
            <a:endParaRPr lang="en-US" sz="1100" dirty="0"/>
          </a:p>
        </p:txBody>
      </p:sp>
      <p:sp>
        <p:nvSpPr>
          <p:cNvPr id="19" name="Shape 16"/>
          <p:cNvSpPr/>
          <p:nvPr/>
        </p:nvSpPr>
        <p:spPr>
          <a:xfrm>
            <a:off x="510421" y="6464022"/>
            <a:ext cx="8123158" cy="855226"/>
          </a:xfrm>
          <a:prstGeom prst="roundRect">
            <a:avLst>
              <a:gd name="adj" fmla="val 7162"/>
            </a:avLst>
          </a:prstGeom>
          <a:solidFill>
            <a:srgbClr val="272525"/>
          </a:solidFill>
          <a:ln w="7620">
            <a:solidFill>
              <a:srgbClr val="403E3E"/>
            </a:solidFill>
            <a:prstDash val="solid"/>
          </a:ln>
        </p:spPr>
      </p:sp>
      <p:sp>
        <p:nvSpPr>
          <p:cNvPr id="20" name="Text 17"/>
          <p:cNvSpPr/>
          <p:nvPr/>
        </p:nvSpPr>
        <p:spPr>
          <a:xfrm>
            <a:off x="663773" y="6617375"/>
            <a:ext cx="2173605" cy="227767"/>
          </a:xfrm>
          <a:prstGeom prst="rect">
            <a:avLst/>
          </a:prstGeom>
          <a:noFill/>
          <a:ln/>
        </p:spPr>
        <p:txBody>
          <a:bodyPr wrap="none" lIns="0" tIns="0" rIns="0" bIns="0" rtlCol="0" anchor="t"/>
          <a:lstStyle/>
          <a:p>
            <a:pPr indent="0" marL="0">
              <a:lnSpc>
                <a:spcPts val="1750"/>
              </a:lnSpc>
              <a:buNone/>
            </a:pPr>
            <a:r>
              <a:rPr lang="en-US" sz="1400" b="1" spc="-43" kern="0" dirty="0">
                <a:solidFill>
                  <a:srgbClr val="FFFFFF"/>
                </a:solidFill>
                <a:latin typeface="Inter Bold" pitchFamily="34" charset="0"/>
                <a:ea typeface="Inter Bold" pitchFamily="34" charset="-122"/>
                <a:cs typeface="Inter Bold" pitchFamily="34" charset="-120"/>
              </a:rPr>
              <a:t>Unidentified Machine Age</a:t>
            </a:r>
            <a:endParaRPr lang="en-US" sz="1400" dirty="0"/>
          </a:p>
        </p:txBody>
      </p:sp>
      <p:sp>
        <p:nvSpPr>
          <p:cNvPr id="21" name="Text 18"/>
          <p:cNvSpPr/>
          <p:nvPr/>
        </p:nvSpPr>
        <p:spPr>
          <a:xfrm>
            <a:off x="663773" y="6932533"/>
            <a:ext cx="7816453" cy="233363"/>
          </a:xfrm>
          <a:prstGeom prst="rect">
            <a:avLst/>
          </a:prstGeom>
          <a:noFill/>
          <a:ln/>
        </p:spPr>
        <p:txBody>
          <a:bodyPr wrap="none" lIns="0" tIns="0" rIns="0" bIns="0" rtlCol="0" anchor="t"/>
          <a:lstStyle/>
          <a:p>
            <a:pPr indent="0" marL="0">
              <a:lnSpc>
                <a:spcPts val="1800"/>
              </a:lnSpc>
              <a:buNone/>
            </a:pPr>
            <a:r>
              <a:rPr lang="en-US" sz="1100" spc="-23" kern="0" dirty="0">
                <a:solidFill>
                  <a:srgbClr val="FFFFFF"/>
                </a:solidFill>
                <a:latin typeface="Inter" pitchFamily="34" charset="0"/>
                <a:ea typeface="Inter" pitchFamily="34" charset="-122"/>
                <a:cs typeface="Inter" pitchFamily="34" charset="-120"/>
              </a:rPr>
              <a:t>Machine age and usage patterns may not be suitable for model development, affecting prediction accuracy.</a:t>
            </a:r>
            <a:endParaRPr lang="en-US" sz="1100" dirty="0"/>
          </a:p>
        </p:txBody>
      </p:sp>
      <p:sp>
        <p:nvSpPr>
          <p:cNvPr id="22" name="Text 19"/>
          <p:cNvSpPr/>
          <p:nvPr/>
        </p:nvSpPr>
        <p:spPr>
          <a:xfrm>
            <a:off x="510421" y="7483316"/>
            <a:ext cx="8123158" cy="233363"/>
          </a:xfrm>
          <a:prstGeom prst="rect">
            <a:avLst/>
          </a:prstGeom>
          <a:noFill/>
          <a:ln/>
        </p:spPr>
        <p:txBody>
          <a:bodyPr wrap="none" lIns="0" tIns="0" rIns="0" bIns="0" rtlCol="0" anchor="t"/>
          <a:lstStyle/>
          <a:p>
            <a:pPr indent="0" marL="0">
              <a:lnSpc>
                <a:spcPts val="1800"/>
              </a:lnSpc>
              <a:buNone/>
            </a:pPr>
            <a:endParaRPr lang="en-US" sz="1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148834"/>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F44444"/>
                </a:solidFill>
                <a:latin typeface="Inter Bold" pitchFamily="34" charset="0"/>
                <a:ea typeface="Inter Bold" pitchFamily="34" charset="-122"/>
                <a:cs typeface="Inter Bold" pitchFamily="34" charset="-120"/>
              </a:rPr>
              <a:t>Dataset Overview</a:t>
            </a:r>
            <a:endParaRPr lang="en-US" sz="4450" dirty="0"/>
          </a:p>
        </p:txBody>
      </p:sp>
      <p:sp>
        <p:nvSpPr>
          <p:cNvPr id="3" name="Shape 1"/>
          <p:cNvSpPr/>
          <p:nvPr/>
        </p:nvSpPr>
        <p:spPr>
          <a:xfrm>
            <a:off x="793790" y="2424622"/>
            <a:ext cx="13042821" cy="35957"/>
          </a:xfrm>
          <a:prstGeom prst="rect">
            <a:avLst/>
          </a:prstGeom>
          <a:solidFill>
            <a:srgbClr val="E5E0DF">
              <a:alpha val="50000"/>
            </a:srgbClr>
          </a:solidFill>
          <a:ln/>
        </p:spPr>
      </p:sp>
      <p:sp>
        <p:nvSpPr>
          <p:cNvPr id="4" name="Text 2"/>
          <p:cNvSpPr/>
          <p:nvPr/>
        </p:nvSpPr>
        <p:spPr>
          <a:xfrm>
            <a:off x="793790" y="2715697"/>
            <a:ext cx="13042821" cy="362903"/>
          </a:xfrm>
          <a:prstGeom prst="rect">
            <a:avLst/>
          </a:prstGeom>
          <a:noFill/>
          <a:ln/>
        </p:spPr>
        <p:txBody>
          <a:bodyPr wrap="none" lIns="0" tIns="0" rIns="0" bIns="0" rtlCol="0" anchor="t"/>
          <a:lstStyle/>
          <a:p>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The dataset contains 1,427,264 rows and 27 columns. Each row represents a work order recorded by IWC.</a:t>
            </a:r>
            <a:endParaRPr lang="en-US" sz="1750" dirty="0"/>
          </a:p>
        </p:txBody>
      </p:sp>
      <p:pic>
        <p:nvPicPr>
          <p:cNvPr id="5" name="Image 0" descr="preencoded.png">    </p:cNvPr>
          <p:cNvPicPr>
            <a:picLocks noChangeAspect="1"/>
          </p:cNvPicPr>
          <p:nvPr/>
        </p:nvPicPr>
        <p:blipFill>
          <a:blip r:embed="rId1"/>
          <a:stretch>
            <a:fillRect/>
          </a:stretch>
        </p:blipFill>
        <p:spPr>
          <a:xfrm>
            <a:off x="3723799" y="3333750"/>
            <a:ext cx="7182803" cy="374701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153478"/>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F44444"/>
                </a:solidFill>
                <a:latin typeface="Inter Bold" pitchFamily="34" charset="0"/>
                <a:ea typeface="Inter Bold" pitchFamily="34" charset="-122"/>
                <a:cs typeface="Inter Bold" pitchFamily="34" charset="-120"/>
              </a:rPr>
              <a:t>EDA</a:t>
            </a:r>
            <a:endParaRPr lang="en-US" sz="4450" dirty="0"/>
          </a:p>
        </p:txBody>
      </p:sp>
      <p:sp>
        <p:nvSpPr>
          <p:cNvPr id="3" name="Shape 1"/>
          <p:cNvSpPr/>
          <p:nvPr/>
        </p:nvSpPr>
        <p:spPr>
          <a:xfrm>
            <a:off x="793790" y="2429265"/>
            <a:ext cx="13042821" cy="35957"/>
          </a:xfrm>
          <a:prstGeom prst="rect">
            <a:avLst/>
          </a:prstGeom>
          <a:solidFill>
            <a:srgbClr val="E5E0DF">
              <a:alpha val="50000"/>
            </a:srgbClr>
          </a:solidFill>
          <a:ln/>
        </p:spPr>
      </p:sp>
      <p:sp>
        <p:nvSpPr>
          <p:cNvPr id="4" name="Text 2"/>
          <p:cNvSpPr/>
          <p:nvPr/>
        </p:nvSpPr>
        <p:spPr>
          <a:xfrm>
            <a:off x="793790" y="2720340"/>
            <a:ext cx="13042821" cy="362903"/>
          </a:xfrm>
          <a:prstGeom prst="rect">
            <a:avLst/>
          </a:prstGeom>
          <a:noFill/>
          <a:ln/>
        </p:spPr>
        <p:txBody>
          <a:bodyPr wrap="none" lIns="0" tIns="0" rIns="0" bIns="0" rtlCol="0" anchor="t"/>
          <a:lstStyle/>
          <a:p>
            <a:pPr indent="0" marL="0">
              <a:lnSpc>
                <a:spcPts val="2850"/>
              </a:lnSpc>
              <a:buNone/>
            </a:pPr>
            <a:r>
              <a:rPr lang="en-US" sz="1750" b="1" spc="-36" kern="0" dirty="0">
                <a:solidFill>
                  <a:srgbClr val="E5E0DF"/>
                </a:solidFill>
                <a:latin typeface="Inter" pitchFamily="34" charset="0"/>
                <a:ea typeface="Inter" pitchFamily="34" charset="-122"/>
                <a:cs typeface="Inter" pitchFamily="34" charset="-120"/>
              </a:rPr>
              <a:t>Top 4 Unplanned Equipments Breakdown [FUNCTIONAL_AREA_NODE_4_MODIFIED]</a:t>
            </a:r>
            <a:endParaRPr lang="en-US" sz="1750" dirty="0"/>
          </a:p>
        </p:txBody>
      </p:sp>
      <p:pic>
        <p:nvPicPr>
          <p:cNvPr id="5" name="Image 0" descr="preencoded.png">    </p:cNvPr>
          <p:cNvPicPr>
            <a:picLocks noChangeAspect="1"/>
          </p:cNvPicPr>
          <p:nvPr/>
        </p:nvPicPr>
        <p:blipFill>
          <a:blip r:embed="rId1"/>
          <a:stretch>
            <a:fillRect/>
          </a:stretch>
        </p:blipFill>
        <p:spPr>
          <a:xfrm>
            <a:off x="793790" y="3593544"/>
            <a:ext cx="5985629" cy="1520547"/>
          </a:xfrm>
          <a:prstGeom prst="rect">
            <a:avLst/>
          </a:prstGeom>
        </p:spPr>
      </p:pic>
      <p:sp>
        <p:nvSpPr>
          <p:cNvPr id="6" name="Text 3"/>
          <p:cNvSpPr/>
          <p:nvPr/>
        </p:nvSpPr>
        <p:spPr>
          <a:xfrm>
            <a:off x="7599521" y="3542467"/>
            <a:ext cx="6244709" cy="725805"/>
          </a:xfrm>
          <a:prstGeom prst="rect">
            <a:avLst/>
          </a:prstGeom>
          <a:noFill/>
          <a:ln/>
        </p:spPr>
        <p:txBody>
          <a:bodyPr wrap="square" lIns="0" tIns="0" rIns="0" bIns="0" rtlCol="0" anchor="t"/>
          <a:lstStyle/>
          <a:p>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It Consists of 64% of total unplanned breakdowns </a:t>
            </a:r>
            <a:pPr indent="0" marL="0">
              <a:lnSpc>
                <a:spcPts val="2850"/>
              </a:lnSpc>
              <a:buNone/>
            </a:pPr>
            <a:r>
              <a:rPr lang="en-US" sz="1750" b="1" spc="-36" kern="0" dirty="0">
                <a:solidFill>
                  <a:srgbClr val="E5E0DF"/>
                </a:solidFill>
                <a:latin typeface="Inter" pitchFamily="34" charset="0"/>
                <a:ea typeface="Inter" pitchFamily="34" charset="-122"/>
                <a:cs typeface="Inter" pitchFamily="34" charset="-120"/>
              </a:rPr>
              <a:t>[FILLER] [PACKER] [CONVEYOR][PALLETIZER]</a:t>
            </a:r>
            <a:endParaRPr lang="en-US" sz="1750" dirty="0"/>
          </a:p>
        </p:txBody>
      </p:sp>
      <p:sp>
        <p:nvSpPr>
          <p:cNvPr id="7" name="Text 4"/>
          <p:cNvSpPr/>
          <p:nvPr/>
        </p:nvSpPr>
        <p:spPr>
          <a:xfrm>
            <a:off x="793790" y="5624393"/>
            <a:ext cx="13042821" cy="1451610"/>
          </a:xfrm>
          <a:prstGeom prst="rect">
            <a:avLst/>
          </a:prstGeom>
          <a:noFill/>
          <a:ln/>
        </p:spPr>
        <p:txBody>
          <a:bodyPr wrap="square" lIns="0" tIns="0" rIns="0" bIns="0" rtlCol="0" anchor="t"/>
          <a:lstStyle/>
          <a:p>
            <a:pPr indent="0" marL="0">
              <a:lnSpc>
                <a:spcPts val="2850"/>
              </a:lnSpc>
              <a:buNone/>
            </a:pPr>
            <a:r>
              <a:rPr lang="en-US" sz="1750" b="1" spc="-36" kern="0" dirty="0">
                <a:solidFill>
                  <a:srgbClr val="E5E0DF"/>
                </a:solidFill>
                <a:latin typeface="Inter" pitchFamily="34" charset="0"/>
                <a:ea typeface="Inter" pitchFamily="34" charset="-122"/>
                <a:cs typeface="Inter" pitchFamily="34" charset="-120"/>
              </a:rPr>
              <a:t>Takeaways</a:t>
            </a:r>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
</a:t>
            </a:r>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There are certain breakdown patterns per plant location in that we are collecting </a:t>
            </a:r>
            <a:pPr indent="0" marL="0">
              <a:lnSpc>
                <a:spcPts val="2850"/>
              </a:lnSpc>
              <a:buNone/>
            </a:pPr>
            <a:r>
              <a:rPr lang="en-US" sz="1750" b="1" spc="-36" kern="0" dirty="0">
                <a:solidFill>
                  <a:srgbClr val="E5E0DF"/>
                </a:solidFill>
                <a:latin typeface="Inter" pitchFamily="34" charset="0"/>
                <a:ea typeface="Inter" pitchFamily="34" charset="-122"/>
                <a:cs typeface="Inter" pitchFamily="34" charset="-120"/>
              </a:rPr>
              <a:t>unplanned equipment breakdown data only.</a:t>
            </a:r>
            <a:pPr indent="0" marL="0">
              <a:lnSpc>
                <a:spcPts val="2850"/>
              </a:lnSpc>
              <a:buNone/>
            </a:pPr>
            <a:r>
              <a:rPr lang="en-US" sz="1750" spc="-36" kern="0" dirty="0">
                <a:solidFill>
                  <a:srgbClr val="E5E0DF"/>
                </a:solidFill>
                <a:latin typeface="Inter" pitchFamily="34" charset="0"/>
                <a:ea typeface="Inter" pitchFamily="34" charset="-122"/>
                <a:cs typeface="Inter" pitchFamily="34" charset="-120"/>
              </a:rPr>
              <a:t>([FILLER] [PACKER] [CONVEYOR][PALLETIZER]). For example, SILVERSTONE shows the consistent pattern as a (A) bathhub, which requires improving quality control to reduce early-life failures and designing for durability to extend the useful life.​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67452" y="446723"/>
            <a:ext cx="4053602" cy="506730"/>
          </a:xfrm>
          <a:prstGeom prst="rect">
            <a:avLst/>
          </a:prstGeom>
          <a:noFill/>
          <a:ln/>
        </p:spPr>
        <p:txBody>
          <a:bodyPr wrap="none" lIns="0" tIns="0" rIns="0" bIns="0" rtlCol="0" anchor="t"/>
          <a:lstStyle/>
          <a:p>
            <a:pPr indent="0" marL="0">
              <a:lnSpc>
                <a:spcPts val="3950"/>
              </a:lnSpc>
              <a:buNone/>
            </a:pPr>
            <a:r>
              <a:rPr lang="en-US" sz="3150" b="1" spc="-96" kern="0" dirty="0">
                <a:solidFill>
                  <a:srgbClr val="F44444"/>
                </a:solidFill>
                <a:latin typeface="Inter Bold" pitchFamily="34" charset="0"/>
                <a:ea typeface="Inter Bold" pitchFamily="34" charset="-122"/>
                <a:cs typeface="Inter Bold" pitchFamily="34" charset="-120"/>
              </a:rPr>
              <a:t>Analysis Metrics</a:t>
            </a:r>
            <a:endParaRPr lang="en-US" sz="3150" dirty="0"/>
          </a:p>
        </p:txBody>
      </p:sp>
      <p:sp>
        <p:nvSpPr>
          <p:cNvPr id="3" name="Shape 1"/>
          <p:cNvSpPr/>
          <p:nvPr/>
        </p:nvSpPr>
        <p:spPr>
          <a:xfrm>
            <a:off x="567452" y="1277596"/>
            <a:ext cx="13495496" cy="27861"/>
          </a:xfrm>
          <a:prstGeom prst="rect">
            <a:avLst/>
          </a:prstGeom>
          <a:solidFill>
            <a:srgbClr val="E5E0DF">
              <a:alpha val="50000"/>
            </a:srgbClr>
          </a:solidFill>
          <a:ln/>
        </p:spPr>
      </p:sp>
      <p:sp>
        <p:nvSpPr>
          <p:cNvPr id="4" name="Text 2"/>
          <p:cNvSpPr/>
          <p:nvPr/>
        </p:nvSpPr>
        <p:spPr>
          <a:xfrm>
            <a:off x="567452" y="1568768"/>
            <a:ext cx="4336375" cy="535067"/>
          </a:xfrm>
          <a:prstGeom prst="rect">
            <a:avLst/>
          </a:prstGeom>
          <a:noFill/>
          <a:ln/>
        </p:spPr>
        <p:txBody>
          <a:bodyPr wrap="none" lIns="0" tIns="0" rIns="0" bIns="0" rtlCol="0" anchor="t"/>
          <a:lstStyle/>
          <a:p>
            <a:pPr algn="ctr" indent="0" marL="0">
              <a:lnSpc>
                <a:spcPts val="4200"/>
              </a:lnSpc>
              <a:buNone/>
            </a:pPr>
            <a:r>
              <a:rPr lang="en-US" sz="4200" b="1" spc="-126" kern="0" dirty="0">
                <a:solidFill>
                  <a:srgbClr val="E5E0DF"/>
                </a:solidFill>
                <a:latin typeface="Inter Bold" pitchFamily="34" charset="0"/>
                <a:ea typeface="Inter Bold" pitchFamily="34" charset="-122"/>
                <a:cs typeface="Inter Bold" pitchFamily="34" charset="-120"/>
              </a:rPr>
              <a:t>50.0</a:t>
            </a:r>
            <a:endParaRPr lang="en-US" sz="4200" dirty="0"/>
          </a:p>
        </p:txBody>
      </p:sp>
      <p:sp>
        <p:nvSpPr>
          <p:cNvPr id="5" name="Text 3"/>
          <p:cNvSpPr/>
          <p:nvPr/>
        </p:nvSpPr>
        <p:spPr>
          <a:xfrm>
            <a:off x="1722239" y="2306360"/>
            <a:ext cx="2026801" cy="253246"/>
          </a:xfrm>
          <a:prstGeom prst="rect">
            <a:avLst/>
          </a:prstGeom>
          <a:noFill/>
          <a:ln/>
        </p:spPr>
        <p:txBody>
          <a:bodyPr wrap="none" lIns="0" tIns="0" rIns="0" bIns="0" rtlCol="0" anchor="t"/>
          <a:lstStyle/>
          <a:p>
            <a:pPr algn="ctr" indent="0" marL="0">
              <a:lnSpc>
                <a:spcPts val="1950"/>
              </a:lnSpc>
              <a:buNone/>
            </a:pPr>
            <a:r>
              <a:rPr lang="en-US" sz="1550" b="1" spc="-48" kern="0" dirty="0">
                <a:solidFill>
                  <a:srgbClr val="E5E0DF"/>
                </a:solidFill>
                <a:latin typeface="Inter Bold" pitchFamily="34" charset="0"/>
                <a:ea typeface="Inter Bold" pitchFamily="34" charset="-122"/>
                <a:cs typeface="Inter Bold" pitchFamily="34" charset="-120"/>
              </a:rPr>
              <a:t>Unplanned</a:t>
            </a:r>
            <a:endParaRPr lang="en-US" sz="1550" dirty="0"/>
          </a:p>
        </p:txBody>
      </p:sp>
      <p:sp>
        <p:nvSpPr>
          <p:cNvPr id="6" name="Text 4"/>
          <p:cNvSpPr/>
          <p:nvPr/>
        </p:nvSpPr>
        <p:spPr>
          <a:xfrm>
            <a:off x="567452" y="2656880"/>
            <a:ext cx="4336375" cy="259437"/>
          </a:xfrm>
          <a:prstGeom prst="rect">
            <a:avLst/>
          </a:prstGeom>
          <a:noFill/>
          <a:ln/>
        </p:spPr>
        <p:txBody>
          <a:bodyPr wrap="none" lIns="0" tIns="0" rIns="0" bIns="0" rtlCol="0" anchor="t"/>
          <a:lstStyle/>
          <a:p>
            <a:pPr algn="ctr" indent="0" marL="0">
              <a:lnSpc>
                <a:spcPts val="2000"/>
              </a:lnSpc>
              <a:buNone/>
            </a:pPr>
            <a:r>
              <a:rPr lang="en-US" sz="1250" spc="-26" kern="0" dirty="0">
                <a:solidFill>
                  <a:srgbClr val="E5E0DF"/>
                </a:solidFill>
                <a:latin typeface="Inter" pitchFamily="34" charset="0"/>
                <a:ea typeface="Inter" pitchFamily="34" charset="-122"/>
                <a:cs typeface="Inter" pitchFamily="34" charset="-120"/>
              </a:rPr>
              <a:t>Minutes (Median)</a:t>
            </a:r>
            <a:endParaRPr lang="en-US" sz="1250" dirty="0"/>
          </a:p>
        </p:txBody>
      </p:sp>
      <p:sp>
        <p:nvSpPr>
          <p:cNvPr id="7" name="Text 5"/>
          <p:cNvSpPr/>
          <p:nvPr/>
        </p:nvSpPr>
        <p:spPr>
          <a:xfrm>
            <a:off x="5146953" y="1568768"/>
            <a:ext cx="4336375" cy="535067"/>
          </a:xfrm>
          <a:prstGeom prst="rect">
            <a:avLst/>
          </a:prstGeom>
          <a:noFill/>
          <a:ln/>
        </p:spPr>
        <p:txBody>
          <a:bodyPr wrap="none" lIns="0" tIns="0" rIns="0" bIns="0" rtlCol="0" anchor="t"/>
          <a:lstStyle/>
          <a:p>
            <a:pPr algn="ctr" indent="0" marL="0">
              <a:lnSpc>
                <a:spcPts val="4200"/>
              </a:lnSpc>
              <a:buNone/>
            </a:pPr>
            <a:r>
              <a:rPr lang="en-US" sz="4200" b="1" spc="-126" kern="0" dirty="0">
                <a:solidFill>
                  <a:srgbClr val="E5E0DF"/>
                </a:solidFill>
                <a:latin typeface="Inter Bold" pitchFamily="34" charset="0"/>
                <a:ea typeface="Inter Bold" pitchFamily="34" charset="-122"/>
                <a:cs typeface="Inter Bold" pitchFamily="34" charset="-120"/>
              </a:rPr>
              <a:t>32.0</a:t>
            </a:r>
            <a:endParaRPr lang="en-US" sz="4200" dirty="0"/>
          </a:p>
        </p:txBody>
      </p:sp>
      <p:sp>
        <p:nvSpPr>
          <p:cNvPr id="8" name="Text 6"/>
          <p:cNvSpPr/>
          <p:nvPr/>
        </p:nvSpPr>
        <p:spPr>
          <a:xfrm>
            <a:off x="6301740" y="2306360"/>
            <a:ext cx="2026801" cy="253246"/>
          </a:xfrm>
          <a:prstGeom prst="rect">
            <a:avLst/>
          </a:prstGeom>
          <a:noFill/>
          <a:ln/>
        </p:spPr>
        <p:txBody>
          <a:bodyPr wrap="none" lIns="0" tIns="0" rIns="0" bIns="0" rtlCol="0" anchor="t"/>
          <a:lstStyle/>
          <a:p>
            <a:pPr algn="ctr" indent="0" marL="0">
              <a:lnSpc>
                <a:spcPts val="1950"/>
              </a:lnSpc>
              <a:buNone/>
            </a:pPr>
            <a:r>
              <a:rPr lang="en-US" sz="1550" b="1" spc="-48" kern="0" dirty="0">
                <a:solidFill>
                  <a:srgbClr val="E5E0DF"/>
                </a:solidFill>
                <a:latin typeface="Inter Bold" pitchFamily="34" charset="0"/>
                <a:ea typeface="Inter Bold" pitchFamily="34" charset="-122"/>
                <a:cs typeface="Inter Bold" pitchFamily="34" charset="-120"/>
              </a:rPr>
              <a:t>Planned</a:t>
            </a:r>
            <a:endParaRPr lang="en-US" sz="1550" dirty="0"/>
          </a:p>
        </p:txBody>
      </p:sp>
      <p:sp>
        <p:nvSpPr>
          <p:cNvPr id="9" name="Text 7"/>
          <p:cNvSpPr/>
          <p:nvPr/>
        </p:nvSpPr>
        <p:spPr>
          <a:xfrm>
            <a:off x="5146953" y="2656880"/>
            <a:ext cx="4336375" cy="259437"/>
          </a:xfrm>
          <a:prstGeom prst="rect">
            <a:avLst/>
          </a:prstGeom>
          <a:noFill/>
          <a:ln/>
        </p:spPr>
        <p:txBody>
          <a:bodyPr wrap="none" lIns="0" tIns="0" rIns="0" bIns="0" rtlCol="0" anchor="t"/>
          <a:lstStyle/>
          <a:p>
            <a:pPr algn="ctr" indent="0" marL="0">
              <a:lnSpc>
                <a:spcPts val="2000"/>
              </a:lnSpc>
              <a:buNone/>
            </a:pPr>
            <a:r>
              <a:rPr lang="en-US" sz="1250" spc="-26" kern="0" dirty="0">
                <a:solidFill>
                  <a:srgbClr val="E5E0DF"/>
                </a:solidFill>
                <a:latin typeface="Inter" pitchFamily="34" charset="0"/>
                <a:ea typeface="Inter" pitchFamily="34" charset="-122"/>
                <a:cs typeface="Inter" pitchFamily="34" charset="-120"/>
              </a:rPr>
              <a:t>Minutes (Median)</a:t>
            </a:r>
            <a:endParaRPr lang="en-US" sz="1250" dirty="0"/>
          </a:p>
        </p:txBody>
      </p:sp>
      <p:sp>
        <p:nvSpPr>
          <p:cNvPr id="10" name="Text 8"/>
          <p:cNvSpPr/>
          <p:nvPr/>
        </p:nvSpPr>
        <p:spPr>
          <a:xfrm>
            <a:off x="9726454" y="1568768"/>
            <a:ext cx="4336494" cy="535067"/>
          </a:xfrm>
          <a:prstGeom prst="rect">
            <a:avLst/>
          </a:prstGeom>
          <a:noFill/>
          <a:ln/>
        </p:spPr>
        <p:txBody>
          <a:bodyPr wrap="none" lIns="0" tIns="0" rIns="0" bIns="0" rtlCol="0" anchor="t"/>
          <a:lstStyle/>
          <a:p>
            <a:pPr algn="ctr" indent="0" marL="0">
              <a:lnSpc>
                <a:spcPts val="4200"/>
              </a:lnSpc>
              <a:buNone/>
            </a:pPr>
            <a:r>
              <a:rPr lang="en-US" sz="4200" b="1" spc="-126" kern="0" dirty="0">
                <a:solidFill>
                  <a:srgbClr val="E5E0DF"/>
                </a:solidFill>
                <a:latin typeface="Inter Bold" pitchFamily="34" charset="0"/>
                <a:ea typeface="Inter Bold" pitchFamily="34" charset="-122"/>
                <a:cs typeface="Inter Bold" pitchFamily="34" charset="-120"/>
              </a:rPr>
              <a:t>36%</a:t>
            </a:r>
            <a:endParaRPr lang="en-US" sz="4200" dirty="0"/>
          </a:p>
        </p:txBody>
      </p:sp>
      <p:sp>
        <p:nvSpPr>
          <p:cNvPr id="11" name="Text 9"/>
          <p:cNvSpPr/>
          <p:nvPr/>
        </p:nvSpPr>
        <p:spPr>
          <a:xfrm>
            <a:off x="10881241" y="2306360"/>
            <a:ext cx="2026801" cy="253246"/>
          </a:xfrm>
          <a:prstGeom prst="rect">
            <a:avLst/>
          </a:prstGeom>
          <a:noFill/>
          <a:ln/>
        </p:spPr>
        <p:txBody>
          <a:bodyPr wrap="none" lIns="0" tIns="0" rIns="0" bIns="0" rtlCol="0" anchor="t"/>
          <a:lstStyle/>
          <a:p>
            <a:pPr algn="ctr" indent="0" marL="0">
              <a:lnSpc>
                <a:spcPts val="1950"/>
              </a:lnSpc>
              <a:buNone/>
            </a:pPr>
            <a:r>
              <a:rPr lang="en-US" sz="1550" b="1" spc="-48" kern="0" dirty="0">
                <a:solidFill>
                  <a:srgbClr val="E5E0DF"/>
                </a:solidFill>
                <a:latin typeface="Inter Bold" pitchFamily="34" charset="0"/>
                <a:ea typeface="Inter Bold" pitchFamily="34" charset="-122"/>
                <a:cs typeface="Inter Bold" pitchFamily="34" charset="-120"/>
              </a:rPr>
              <a:t>Reduction</a:t>
            </a:r>
            <a:endParaRPr lang="en-US" sz="1550" dirty="0"/>
          </a:p>
        </p:txBody>
      </p:sp>
      <p:sp>
        <p:nvSpPr>
          <p:cNvPr id="12" name="Text 10"/>
          <p:cNvSpPr/>
          <p:nvPr/>
        </p:nvSpPr>
        <p:spPr>
          <a:xfrm>
            <a:off x="9726454" y="2656880"/>
            <a:ext cx="4336494" cy="259437"/>
          </a:xfrm>
          <a:prstGeom prst="rect">
            <a:avLst/>
          </a:prstGeom>
          <a:noFill/>
          <a:ln/>
        </p:spPr>
        <p:txBody>
          <a:bodyPr wrap="none" lIns="0" tIns="0" rIns="0" bIns="0" rtlCol="0" anchor="t"/>
          <a:lstStyle/>
          <a:p>
            <a:pPr algn="ctr" indent="0" marL="0">
              <a:lnSpc>
                <a:spcPts val="2000"/>
              </a:lnSpc>
              <a:buNone/>
            </a:pPr>
            <a:r>
              <a:rPr lang="en-US" sz="1250" spc="-26" kern="0" dirty="0">
                <a:solidFill>
                  <a:srgbClr val="E5E0DF"/>
                </a:solidFill>
                <a:latin typeface="Inter" pitchFamily="34" charset="0"/>
                <a:ea typeface="Inter" pitchFamily="34" charset="-122"/>
                <a:cs typeface="Inter" pitchFamily="34" charset="-120"/>
              </a:rPr>
              <a:t>Potential for improvement</a:t>
            </a:r>
            <a:endParaRPr lang="en-US" sz="1250" dirty="0"/>
          </a:p>
        </p:txBody>
      </p:sp>
      <p:pic>
        <p:nvPicPr>
          <p:cNvPr id="13" name="Image 0" descr="preencoded.png">    </p:cNvPr>
          <p:cNvPicPr>
            <a:picLocks noChangeAspect="1"/>
          </p:cNvPicPr>
          <p:nvPr/>
        </p:nvPicPr>
        <p:blipFill>
          <a:blip r:embed="rId1"/>
          <a:stretch>
            <a:fillRect/>
          </a:stretch>
        </p:blipFill>
        <p:spPr>
          <a:xfrm>
            <a:off x="4175879" y="3098721"/>
            <a:ext cx="6278642" cy="468403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35769" y="433864"/>
            <a:ext cx="3176945" cy="389096"/>
          </a:xfrm>
          <a:prstGeom prst="rect">
            <a:avLst/>
          </a:prstGeom>
          <a:noFill/>
          <a:ln/>
        </p:spPr>
        <p:txBody>
          <a:bodyPr wrap="none" lIns="0" tIns="0" rIns="0" bIns="0" rtlCol="0" anchor="t"/>
          <a:lstStyle/>
          <a:p>
            <a:pPr indent="0" marL="0">
              <a:lnSpc>
                <a:spcPts val="3050"/>
              </a:lnSpc>
              <a:buNone/>
            </a:pPr>
            <a:r>
              <a:rPr lang="en-US" sz="2450" b="1" spc="-74" kern="0" dirty="0">
                <a:solidFill>
                  <a:srgbClr val="F44444"/>
                </a:solidFill>
                <a:latin typeface="Inter Bold" pitchFamily="34" charset="0"/>
                <a:ea typeface="Inter Bold" pitchFamily="34" charset="-122"/>
                <a:cs typeface="Inter Bold" pitchFamily="34" charset="-120"/>
              </a:rPr>
              <a:t>Modeling &amp; Evaluation</a:t>
            </a:r>
            <a:endParaRPr lang="en-US" sz="2450" dirty="0"/>
          </a:p>
        </p:txBody>
      </p:sp>
      <p:sp>
        <p:nvSpPr>
          <p:cNvPr id="3" name="Shape 1"/>
          <p:cNvSpPr/>
          <p:nvPr/>
        </p:nvSpPr>
        <p:spPr>
          <a:xfrm>
            <a:off x="435769" y="1134130"/>
            <a:ext cx="13758863" cy="23098"/>
          </a:xfrm>
          <a:prstGeom prst="rect">
            <a:avLst/>
          </a:prstGeom>
          <a:solidFill>
            <a:srgbClr val="E5E0DF">
              <a:alpha val="50000"/>
            </a:srgbClr>
          </a:solidFill>
          <a:ln/>
        </p:spPr>
      </p:sp>
      <p:sp>
        <p:nvSpPr>
          <p:cNvPr id="4" name="Text 2"/>
          <p:cNvSpPr/>
          <p:nvPr/>
        </p:nvSpPr>
        <p:spPr>
          <a:xfrm>
            <a:off x="435769" y="1343858"/>
            <a:ext cx="2490668" cy="311348"/>
          </a:xfrm>
          <a:prstGeom prst="rect">
            <a:avLst/>
          </a:prstGeom>
          <a:noFill/>
          <a:ln/>
        </p:spPr>
        <p:txBody>
          <a:bodyPr wrap="none" lIns="0" tIns="0" rIns="0" bIns="0" rtlCol="0" anchor="t"/>
          <a:lstStyle/>
          <a:p>
            <a:pPr indent="0" marL="0">
              <a:lnSpc>
                <a:spcPts val="2450"/>
              </a:lnSpc>
              <a:buNone/>
            </a:pPr>
            <a:r>
              <a:rPr lang="en-US" sz="1950" b="1" spc="-59" kern="0" dirty="0">
                <a:solidFill>
                  <a:srgbClr val="F44444"/>
                </a:solidFill>
                <a:latin typeface="Inter Bold" pitchFamily="34" charset="0"/>
                <a:ea typeface="Inter Bold" pitchFamily="34" charset="-122"/>
                <a:cs typeface="Inter Bold" pitchFamily="34" charset="-120"/>
              </a:rPr>
              <a:t>Regression Model</a:t>
            </a:r>
            <a:endParaRPr lang="en-US" sz="1950" dirty="0"/>
          </a:p>
        </p:txBody>
      </p:sp>
      <p:sp>
        <p:nvSpPr>
          <p:cNvPr id="5" name="Text 3"/>
          <p:cNvSpPr/>
          <p:nvPr/>
        </p:nvSpPr>
        <p:spPr>
          <a:xfrm>
            <a:off x="435769" y="1841897"/>
            <a:ext cx="1556623" cy="194429"/>
          </a:xfrm>
          <a:prstGeom prst="rect">
            <a:avLst/>
          </a:prstGeom>
          <a:noFill/>
          <a:ln/>
        </p:spPr>
        <p:txBody>
          <a:bodyPr wrap="none" lIns="0" tIns="0" rIns="0" bIns="0" rtlCol="0" anchor="t"/>
          <a:lstStyle/>
          <a:p>
            <a:pPr indent="0" marL="0">
              <a:lnSpc>
                <a:spcPts val="1500"/>
              </a:lnSpc>
              <a:buNone/>
            </a:pPr>
            <a:r>
              <a:rPr lang="en-US" sz="1200" b="1" spc="-37" kern="0" dirty="0">
                <a:solidFill>
                  <a:srgbClr val="FFFFFF"/>
                </a:solidFill>
                <a:latin typeface="Inter Bold" pitchFamily="34" charset="0"/>
                <a:ea typeface="Inter Bold" pitchFamily="34" charset="-122"/>
                <a:cs typeface="Inter Bold" pitchFamily="34" charset="-120"/>
              </a:rPr>
              <a:t>Data preprocessing</a:t>
            </a:r>
            <a:endParaRPr lang="en-US" sz="1200" dirty="0"/>
          </a:p>
        </p:txBody>
      </p:sp>
      <p:sp>
        <p:nvSpPr>
          <p:cNvPr id="6" name="Text 4"/>
          <p:cNvSpPr/>
          <p:nvPr/>
        </p:nvSpPr>
        <p:spPr>
          <a:xfrm>
            <a:off x="435769" y="2223016"/>
            <a:ext cx="13758863" cy="199192"/>
          </a:xfrm>
          <a:prstGeom prst="rect">
            <a:avLst/>
          </a:prstGeom>
          <a:noFill/>
          <a:ln/>
        </p:spPr>
        <p:txBody>
          <a:bodyPr wrap="none" lIns="0" tIns="0" rIns="0" bIns="0" rtlCol="0" anchor="t"/>
          <a:lstStyle/>
          <a:p>
            <a:pPr algn="l" marL="342900" indent="-342900">
              <a:lnSpc>
                <a:spcPts val="1550"/>
              </a:lnSpc>
              <a:buSzPct val="100000"/>
              <a:buChar char="•"/>
            </a:pPr>
            <a:r>
              <a:rPr lang="en-US" sz="950" spc="-20" kern="0" dirty="0">
                <a:solidFill>
                  <a:srgbClr val="E5E0DF"/>
                </a:solidFill>
                <a:latin typeface="Inter" pitchFamily="34" charset="0"/>
                <a:ea typeface="Inter" pitchFamily="34" charset="-122"/>
                <a:cs typeface="Inter" pitchFamily="34" charset="-120"/>
              </a:rPr>
              <a:t>Group by given data with </a:t>
            </a:r>
            <a:pPr algn="l" indent="0" marL="0">
              <a:lnSpc>
                <a:spcPts val="1550"/>
              </a:lnSpc>
              <a:buNone/>
            </a:pPr>
            <a:r>
              <a:rPr lang="en-US" sz="950" spc="-20" kern="0" dirty="0">
                <a:solidFill>
                  <a:srgbClr val="E5E0DF"/>
                </a:solidFill>
                <a:highlight>
                  <a:srgbClr val="0A004D"/>
                </a:highlight>
                <a:latin typeface="Consolas" pitchFamily="34" charset="0"/>
                <a:ea typeface="Consolas" pitchFamily="34" charset="-122"/>
                <a:cs typeface="Consolas" pitchFamily="34" charset="-120"/>
              </a:rPr>
              <a:t>[df['PLANT_ID'] + '-' + df['LINE_ID'] + '-' + df['SUBPROCESS_ID']</a:t>
            </a:r>
            <a:pPr algn="l" indent="0" marL="0">
              <a:lnSpc>
                <a:spcPts val="1550"/>
              </a:lnSpc>
              <a:buNone/>
            </a:pPr>
            <a:r>
              <a:rPr lang="en-US" sz="950" spc="-20" kern="0" dirty="0">
                <a:solidFill>
                  <a:srgbClr val="E5E0DF"/>
                </a:solidFill>
                <a:latin typeface="Inter" pitchFamily="34" charset="0"/>
                <a:ea typeface="Inter" pitchFamily="34" charset="-122"/>
                <a:cs typeface="Inter" pitchFamily="34" charset="-120"/>
              </a:rPr>
              <a:t> and predict when is the next breakdown duration based on historical data.</a:t>
            </a:r>
            <a:endParaRPr lang="en-US" sz="950" dirty="0"/>
          </a:p>
        </p:txBody>
      </p:sp>
      <p:sp>
        <p:nvSpPr>
          <p:cNvPr id="7" name="Text 5"/>
          <p:cNvSpPr/>
          <p:nvPr/>
        </p:nvSpPr>
        <p:spPr>
          <a:xfrm>
            <a:off x="435769" y="2562225"/>
            <a:ext cx="13758863"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The model comparison provides valuable insights into performance across different regression approaches.</a:t>
            </a:r>
            <a:endParaRPr lang="en-US" sz="950" dirty="0"/>
          </a:p>
        </p:txBody>
      </p:sp>
      <p:pic>
        <p:nvPicPr>
          <p:cNvPr id="8" name="Image 0" descr="preencoded.png">    </p:cNvPr>
          <p:cNvPicPr>
            <a:picLocks noChangeAspect="1"/>
          </p:cNvPicPr>
          <p:nvPr/>
        </p:nvPicPr>
        <p:blipFill>
          <a:blip r:embed="rId1"/>
          <a:stretch>
            <a:fillRect/>
          </a:stretch>
        </p:blipFill>
        <p:spPr>
          <a:xfrm>
            <a:off x="5301853" y="2901434"/>
            <a:ext cx="4026694" cy="1998107"/>
          </a:xfrm>
          <a:prstGeom prst="rect">
            <a:avLst/>
          </a:prstGeom>
        </p:spPr>
      </p:pic>
      <p:sp>
        <p:nvSpPr>
          <p:cNvPr id="9" name="Shape 6"/>
          <p:cNvSpPr/>
          <p:nvPr/>
        </p:nvSpPr>
        <p:spPr>
          <a:xfrm>
            <a:off x="435769" y="5039558"/>
            <a:ext cx="13758863" cy="378976"/>
          </a:xfrm>
          <a:prstGeom prst="roundRect">
            <a:avLst>
              <a:gd name="adj" fmla="val 13802"/>
            </a:avLst>
          </a:prstGeom>
          <a:noFill/>
          <a:ln w="7620">
            <a:solidFill>
              <a:srgbClr val="FFFFFF">
                <a:alpha val="24000"/>
              </a:srgbClr>
            </a:solidFill>
            <a:prstDash val="solid"/>
          </a:ln>
        </p:spPr>
      </p:sp>
      <p:sp>
        <p:nvSpPr>
          <p:cNvPr id="10" name="Shape 7"/>
          <p:cNvSpPr/>
          <p:nvPr/>
        </p:nvSpPr>
        <p:spPr>
          <a:xfrm>
            <a:off x="443389" y="5047178"/>
            <a:ext cx="13743623" cy="363736"/>
          </a:xfrm>
          <a:prstGeom prst="rect">
            <a:avLst/>
          </a:prstGeom>
          <a:solidFill>
            <a:srgbClr val="FFFFFF">
              <a:alpha val="4000"/>
            </a:srgbClr>
          </a:solidFill>
          <a:ln/>
        </p:spPr>
      </p:sp>
      <p:sp>
        <p:nvSpPr>
          <p:cNvPr id="11" name="Text 8"/>
          <p:cNvSpPr/>
          <p:nvPr/>
        </p:nvSpPr>
        <p:spPr>
          <a:xfrm>
            <a:off x="567809" y="5129451"/>
            <a:ext cx="3183255" cy="199192"/>
          </a:xfrm>
          <a:prstGeom prst="rect">
            <a:avLst/>
          </a:prstGeom>
          <a:noFill/>
          <a:ln/>
        </p:spPr>
        <p:txBody>
          <a:bodyPr wrap="none" lIns="0" tIns="0" rIns="0" bIns="0" rtlCol="0" anchor="t"/>
          <a:lstStyle/>
          <a:p>
            <a:pPr indent="0" marL="0">
              <a:lnSpc>
                <a:spcPts val="1550"/>
              </a:lnSpc>
              <a:buNone/>
            </a:pPr>
            <a:r>
              <a:rPr lang="en-US" sz="950" b="1" spc="-20" kern="0" dirty="0">
                <a:solidFill>
                  <a:srgbClr val="E5E0DF"/>
                </a:solidFill>
                <a:latin typeface="Inter" pitchFamily="34" charset="0"/>
                <a:ea typeface="Inter" pitchFamily="34" charset="-122"/>
                <a:cs typeface="Inter" pitchFamily="34" charset="-120"/>
              </a:rPr>
              <a:t>Model</a:t>
            </a:r>
            <a:endParaRPr lang="en-US" sz="950" dirty="0"/>
          </a:p>
        </p:txBody>
      </p:sp>
      <p:sp>
        <p:nvSpPr>
          <p:cNvPr id="12" name="Text 9"/>
          <p:cNvSpPr/>
          <p:nvPr/>
        </p:nvSpPr>
        <p:spPr>
          <a:xfrm>
            <a:off x="4007525" y="5129451"/>
            <a:ext cx="3179445" cy="199192"/>
          </a:xfrm>
          <a:prstGeom prst="rect">
            <a:avLst/>
          </a:prstGeom>
          <a:noFill/>
          <a:ln/>
        </p:spPr>
        <p:txBody>
          <a:bodyPr wrap="none" lIns="0" tIns="0" rIns="0" bIns="0" rtlCol="0" anchor="t"/>
          <a:lstStyle/>
          <a:p>
            <a:pPr indent="0" marL="0">
              <a:lnSpc>
                <a:spcPts val="1550"/>
              </a:lnSpc>
              <a:buNone/>
            </a:pPr>
            <a:r>
              <a:rPr lang="en-US" sz="950" b="1" spc="-20" kern="0" dirty="0">
                <a:solidFill>
                  <a:srgbClr val="E5E0DF"/>
                </a:solidFill>
                <a:latin typeface="Inter" pitchFamily="34" charset="0"/>
                <a:ea typeface="Inter" pitchFamily="34" charset="-122"/>
                <a:cs typeface="Inter" pitchFamily="34" charset="-120"/>
              </a:rPr>
              <a:t>RMSE</a:t>
            </a:r>
            <a:endParaRPr lang="en-US" sz="950" dirty="0"/>
          </a:p>
        </p:txBody>
      </p:sp>
      <p:sp>
        <p:nvSpPr>
          <p:cNvPr id="13" name="Text 10"/>
          <p:cNvSpPr/>
          <p:nvPr/>
        </p:nvSpPr>
        <p:spPr>
          <a:xfrm>
            <a:off x="7443430" y="5129451"/>
            <a:ext cx="3179445" cy="199192"/>
          </a:xfrm>
          <a:prstGeom prst="rect">
            <a:avLst/>
          </a:prstGeom>
          <a:noFill/>
          <a:ln/>
        </p:spPr>
        <p:txBody>
          <a:bodyPr wrap="none" lIns="0" tIns="0" rIns="0" bIns="0" rtlCol="0" anchor="t"/>
          <a:lstStyle/>
          <a:p>
            <a:pPr indent="0" marL="0">
              <a:lnSpc>
                <a:spcPts val="1550"/>
              </a:lnSpc>
              <a:buNone/>
            </a:pPr>
            <a:r>
              <a:rPr lang="en-US" sz="950" b="1" spc="-20" kern="0" dirty="0">
                <a:solidFill>
                  <a:srgbClr val="E5E0DF"/>
                </a:solidFill>
                <a:latin typeface="Inter" pitchFamily="34" charset="0"/>
                <a:ea typeface="Inter" pitchFamily="34" charset="-122"/>
                <a:cs typeface="Inter" pitchFamily="34" charset="-120"/>
              </a:rPr>
              <a:t>MSE</a:t>
            </a:r>
            <a:endParaRPr lang="en-US" sz="950" dirty="0"/>
          </a:p>
        </p:txBody>
      </p:sp>
      <p:sp>
        <p:nvSpPr>
          <p:cNvPr id="14" name="Text 11"/>
          <p:cNvSpPr/>
          <p:nvPr/>
        </p:nvSpPr>
        <p:spPr>
          <a:xfrm>
            <a:off x="10879336" y="5129451"/>
            <a:ext cx="3183255" cy="199192"/>
          </a:xfrm>
          <a:prstGeom prst="rect">
            <a:avLst/>
          </a:prstGeom>
          <a:noFill/>
          <a:ln/>
        </p:spPr>
        <p:txBody>
          <a:bodyPr wrap="none" lIns="0" tIns="0" rIns="0" bIns="0" rtlCol="0" anchor="t"/>
          <a:lstStyle/>
          <a:p>
            <a:pPr indent="0" marL="0">
              <a:lnSpc>
                <a:spcPts val="1550"/>
              </a:lnSpc>
              <a:buNone/>
            </a:pPr>
            <a:r>
              <a:rPr lang="en-US" sz="950" b="1" spc="-20" kern="0" dirty="0">
                <a:solidFill>
                  <a:srgbClr val="E5E0DF"/>
                </a:solidFill>
                <a:latin typeface="Inter" pitchFamily="34" charset="0"/>
                <a:ea typeface="Inter" pitchFamily="34" charset="-122"/>
                <a:cs typeface="Inter" pitchFamily="34" charset="-120"/>
              </a:rPr>
              <a:t>R-squared</a:t>
            </a:r>
            <a:endParaRPr lang="en-US" sz="950" dirty="0"/>
          </a:p>
        </p:txBody>
      </p:sp>
      <p:sp>
        <p:nvSpPr>
          <p:cNvPr id="15" name="Shape 12"/>
          <p:cNvSpPr/>
          <p:nvPr/>
        </p:nvSpPr>
        <p:spPr>
          <a:xfrm>
            <a:off x="435769" y="5558552"/>
            <a:ext cx="13758863" cy="1470184"/>
          </a:xfrm>
          <a:prstGeom prst="roundRect">
            <a:avLst>
              <a:gd name="adj" fmla="val 3558"/>
            </a:avLst>
          </a:prstGeom>
          <a:noFill/>
          <a:ln w="7620">
            <a:solidFill>
              <a:srgbClr val="FFFFFF">
                <a:alpha val="24000"/>
              </a:srgbClr>
            </a:solidFill>
            <a:prstDash val="solid"/>
          </a:ln>
        </p:spPr>
      </p:sp>
      <p:sp>
        <p:nvSpPr>
          <p:cNvPr id="16" name="Shape 13"/>
          <p:cNvSpPr/>
          <p:nvPr/>
        </p:nvSpPr>
        <p:spPr>
          <a:xfrm>
            <a:off x="443389" y="5566172"/>
            <a:ext cx="13743623" cy="363736"/>
          </a:xfrm>
          <a:prstGeom prst="rect">
            <a:avLst/>
          </a:prstGeom>
          <a:solidFill>
            <a:srgbClr val="FFFFFF">
              <a:alpha val="4000"/>
            </a:srgbClr>
          </a:solidFill>
          <a:ln/>
        </p:spPr>
      </p:sp>
      <p:sp>
        <p:nvSpPr>
          <p:cNvPr id="17" name="Text 14"/>
          <p:cNvSpPr/>
          <p:nvPr/>
        </p:nvSpPr>
        <p:spPr>
          <a:xfrm>
            <a:off x="567809" y="5648444"/>
            <a:ext cx="318325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OLS</a:t>
            </a:r>
            <a:endParaRPr lang="en-US" sz="950" dirty="0"/>
          </a:p>
        </p:txBody>
      </p:sp>
      <p:sp>
        <p:nvSpPr>
          <p:cNvPr id="18" name="Text 15"/>
          <p:cNvSpPr/>
          <p:nvPr/>
        </p:nvSpPr>
        <p:spPr>
          <a:xfrm>
            <a:off x="4007525" y="5648444"/>
            <a:ext cx="317944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83.6577</a:t>
            </a:r>
            <a:endParaRPr lang="en-US" sz="950" dirty="0"/>
          </a:p>
        </p:txBody>
      </p:sp>
      <p:sp>
        <p:nvSpPr>
          <p:cNvPr id="19" name="Text 16"/>
          <p:cNvSpPr/>
          <p:nvPr/>
        </p:nvSpPr>
        <p:spPr>
          <a:xfrm>
            <a:off x="7443430" y="5648444"/>
            <a:ext cx="317944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6998.6032</a:t>
            </a:r>
            <a:endParaRPr lang="en-US" sz="950" dirty="0"/>
          </a:p>
        </p:txBody>
      </p:sp>
      <p:sp>
        <p:nvSpPr>
          <p:cNvPr id="20" name="Text 17"/>
          <p:cNvSpPr/>
          <p:nvPr/>
        </p:nvSpPr>
        <p:spPr>
          <a:xfrm>
            <a:off x="10879336" y="5648444"/>
            <a:ext cx="318325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0.6086</a:t>
            </a:r>
            <a:endParaRPr lang="en-US" sz="950" dirty="0"/>
          </a:p>
        </p:txBody>
      </p:sp>
      <p:sp>
        <p:nvSpPr>
          <p:cNvPr id="21" name="Shape 18"/>
          <p:cNvSpPr/>
          <p:nvPr/>
        </p:nvSpPr>
        <p:spPr>
          <a:xfrm>
            <a:off x="443389" y="5929908"/>
            <a:ext cx="13743623" cy="363736"/>
          </a:xfrm>
          <a:prstGeom prst="rect">
            <a:avLst/>
          </a:prstGeom>
          <a:solidFill>
            <a:srgbClr val="000000">
              <a:alpha val="4000"/>
            </a:srgbClr>
          </a:solidFill>
          <a:ln/>
        </p:spPr>
      </p:sp>
      <p:sp>
        <p:nvSpPr>
          <p:cNvPr id="22" name="Text 19"/>
          <p:cNvSpPr/>
          <p:nvPr/>
        </p:nvSpPr>
        <p:spPr>
          <a:xfrm>
            <a:off x="567809" y="6012180"/>
            <a:ext cx="318325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Ridge</a:t>
            </a:r>
            <a:endParaRPr lang="en-US" sz="950" dirty="0"/>
          </a:p>
        </p:txBody>
      </p:sp>
      <p:sp>
        <p:nvSpPr>
          <p:cNvPr id="23" name="Text 20"/>
          <p:cNvSpPr/>
          <p:nvPr/>
        </p:nvSpPr>
        <p:spPr>
          <a:xfrm>
            <a:off x="4007525" y="6012180"/>
            <a:ext cx="317944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83.2756</a:t>
            </a:r>
            <a:endParaRPr lang="en-US" sz="950" dirty="0"/>
          </a:p>
        </p:txBody>
      </p:sp>
      <p:sp>
        <p:nvSpPr>
          <p:cNvPr id="24" name="Text 21"/>
          <p:cNvSpPr/>
          <p:nvPr/>
        </p:nvSpPr>
        <p:spPr>
          <a:xfrm>
            <a:off x="7443430" y="6012180"/>
            <a:ext cx="317944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6934.8299</a:t>
            </a:r>
            <a:endParaRPr lang="en-US" sz="950" dirty="0"/>
          </a:p>
        </p:txBody>
      </p:sp>
      <p:sp>
        <p:nvSpPr>
          <p:cNvPr id="25" name="Text 22"/>
          <p:cNvSpPr/>
          <p:nvPr/>
        </p:nvSpPr>
        <p:spPr>
          <a:xfrm>
            <a:off x="10879336" y="6012180"/>
            <a:ext cx="318325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0.6122</a:t>
            </a:r>
            <a:endParaRPr lang="en-US" sz="950" dirty="0"/>
          </a:p>
        </p:txBody>
      </p:sp>
      <p:sp>
        <p:nvSpPr>
          <p:cNvPr id="26" name="Shape 23"/>
          <p:cNvSpPr/>
          <p:nvPr/>
        </p:nvSpPr>
        <p:spPr>
          <a:xfrm>
            <a:off x="443389" y="6293644"/>
            <a:ext cx="13743623" cy="363736"/>
          </a:xfrm>
          <a:prstGeom prst="rect">
            <a:avLst/>
          </a:prstGeom>
          <a:solidFill>
            <a:srgbClr val="FFFFFF">
              <a:alpha val="4000"/>
            </a:srgbClr>
          </a:solidFill>
          <a:ln/>
        </p:spPr>
      </p:sp>
      <p:sp>
        <p:nvSpPr>
          <p:cNvPr id="27" name="Text 24"/>
          <p:cNvSpPr/>
          <p:nvPr/>
        </p:nvSpPr>
        <p:spPr>
          <a:xfrm>
            <a:off x="567809" y="6375916"/>
            <a:ext cx="318325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Lasso</a:t>
            </a:r>
            <a:endParaRPr lang="en-US" sz="950" dirty="0"/>
          </a:p>
        </p:txBody>
      </p:sp>
      <p:sp>
        <p:nvSpPr>
          <p:cNvPr id="28" name="Text 25"/>
          <p:cNvSpPr/>
          <p:nvPr/>
        </p:nvSpPr>
        <p:spPr>
          <a:xfrm>
            <a:off x="4007525" y="6375916"/>
            <a:ext cx="317944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86.3950</a:t>
            </a:r>
            <a:endParaRPr lang="en-US" sz="950" dirty="0"/>
          </a:p>
        </p:txBody>
      </p:sp>
      <p:sp>
        <p:nvSpPr>
          <p:cNvPr id="29" name="Text 26"/>
          <p:cNvSpPr/>
          <p:nvPr/>
        </p:nvSpPr>
        <p:spPr>
          <a:xfrm>
            <a:off x="7443430" y="6375916"/>
            <a:ext cx="317944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7464.0931</a:t>
            </a:r>
            <a:endParaRPr lang="en-US" sz="950" dirty="0"/>
          </a:p>
        </p:txBody>
      </p:sp>
      <p:sp>
        <p:nvSpPr>
          <p:cNvPr id="30" name="Text 27"/>
          <p:cNvSpPr/>
          <p:nvPr/>
        </p:nvSpPr>
        <p:spPr>
          <a:xfrm>
            <a:off x="10879336" y="6375916"/>
            <a:ext cx="318325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0.5826</a:t>
            </a:r>
            <a:endParaRPr lang="en-US" sz="950" dirty="0"/>
          </a:p>
        </p:txBody>
      </p:sp>
      <p:sp>
        <p:nvSpPr>
          <p:cNvPr id="31" name="Shape 28"/>
          <p:cNvSpPr/>
          <p:nvPr/>
        </p:nvSpPr>
        <p:spPr>
          <a:xfrm>
            <a:off x="443389" y="6657380"/>
            <a:ext cx="13743623" cy="363736"/>
          </a:xfrm>
          <a:prstGeom prst="rect">
            <a:avLst/>
          </a:prstGeom>
          <a:solidFill>
            <a:srgbClr val="000000">
              <a:alpha val="4000"/>
            </a:srgbClr>
          </a:solidFill>
          <a:ln/>
        </p:spPr>
      </p:sp>
      <p:sp>
        <p:nvSpPr>
          <p:cNvPr id="32" name="Text 29"/>
          <p:cNvSpPr/>
          <p:nvPr/>
        </p:nvSpPr>
        <p:spPr>
          <a:xfrm>
            <a:off x="567809" y="6739652"/>
            <a:ext cx="318325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Elastic-Net</a:t>
            </a:r>
            <a:endParaRPr lang="en-US" sz="950" dirty="0"/>
          </a:p>
        </p:txBody>
      </p:sp>
      <p:sp>
        <p:nvSpPr>
          <p:cNvPr id="33" name="Text 30"/>
          <p:cNvSpPr/>
          <p:nvPr/>
        </p:nvSpPr>
        <p:spPr>
          <a:xfrm>
            <a:off x="4007525" y="6739652"/>
            <a:ext cx="317944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82.2674</a:t>
            </a:r>
            <a:endParaRPr lang="en-US" sz="950" dirty="0"/>
          </a:p>
        </p:txBody>
      </p:sp>
      <p:sp>
        <p:nvSpPr>
          <p:cNvPr id="34" name="Text 31"/>
          <p:cNvSpPr/>
          <p:nvPr/>
        </p:nvSpPr>
        <p:spPr>
          <a:xfrm>
            <a:off x="7443430" y="6739652"/>
            <a:ext cx="317944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6767.9204</a:t>
            </a:r>
            <a:endParaRPr lang="en-US" sz="950" dirty="0"/>
          </a:p>
        </p:txBody>
      </p:sp>
      <p:sp>
        <p:nvSpPr>
          <p:cNvPr id="35" name="Text 32"/>
          <p:cNvSpPr/>
          <p:nvPr/>
        </p:nvSpPr>
        <p:spPr>
          <a:xfrm>
            <a:off x="10879336" y="6739652"/>
            <a:ext cx="3183255"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0.6215</a:t>
            </a:r>
            <a:endParaRPr lang="en-US" sz="950" dirty="0"/>
          </a:p>
        </p:txBody>
      </p:sp>
      <p:sp>
        <p:nvSpPr>
          <p:cNvPr id="36" name="Text 33"/>
          <p:cNvSpPr/>
          <p:nvPr/>
        </p:nvSpPr>
        <p:spPr>
          <a:xfrm>
            <a:off x="435769" y="7215426"/>
            <a:ext cx="1556623" cy="194429"/>
          </a:xfrm>
          <a:prstGeom prst="rect">
            <a:avLst/>
          </a:prstGeom>
          <a:noFill/>
          <a:ln/>
        </p:spPr>
        <p:txBody>
          <a:bodyPr wrap="none" lIns="0" tIns="0" rIns="0" bIns="0" rtlCol="0" anchor="t"/>
          <a:lstStyle/>
          <a:p>
            <a:pPr indent="0" marL="0">
              <a:lnSpc>
                <a:spcPts val="1500"/>
              </a:lnSpc>
              <a:buNone/>
            </a:pPr>
            <a:r>
              <a:rPr lang="en-US" sz="1200" b="1" spc="-37" kern="0" dirty="0">
                <a:solidFill>
                  <a:srgbClr val="FFFFFF"/>
                </a:solidFill>
                <a:latin typeface="Inter Bold" pitchFamily="34" charset="0"/>
                <a:ea typeface="Inter Bold" pitchFamily="34" charset="-122"/>
                <a:cs typeface="Inter Bold" pitchFamily="34" charset="-120"/>
              </a:rPr>
              <a:t>Takeaways</a:t>
            </a:r>
            <a:endParaRPr lang="en-US" sz="1200" dirty="0"/>
          </a:p>
        </p:txBody>
      </p:sp>
      <p:sp>
        <p:nvSpPr>
          <p:cNvPr id="37" name="Text 34"/>
          <p:cNvSpPr/>
          <p:nvPr/>
        </p:nvSpPr>
        <p:spPr>
          <a:xfrm>
            <a:off x="435769" y="7596545"/>
            <a:ext cx="13758863" cy="199192"/>
          </a:xfrm>
          <a:prstGeom prst="rect">
            <a:avLst/>
          </a:prstGeom>
          <a:noFill/>
          <a:ln/>
        </p:spPr>
        <p:txBody>
          <a:bodyPr wrap="none" lIns="0" tIns="0" rIns="0" bIns="0" rtlCol="0" anchor="t"/>
          <a:lstStyle/>
          <a:p>
            <a:pPr indent="0" marL="0">
              <a:lnSpc>
                <a:spcPts val="1550"/>
              </a:lnSpc>
              <a:buNone/>
            </a:pPr>
            <a:r>
              <a:rPr lang="en-US" sz="950" spc="-20" kern="0" dirty="0">
                <a:solidFill>
                  <a:srgbClr val="E5E0DF"/>
                </a:solidFill>
                <a:latin typeface="Inter" pitchFamily="34" charset="0"/>
                <a:ea typeface="Inter" pitchFamily="34" charset="-122"/>
                <a:cs typeface="Inter" pitchFamily="34" charset="-120"/>
              </a:rPr>
              <a:t>The ElasticNet model stands out, achieving the lowest test RMSE (82.27) and MSE (6767.92), suggesting it strikes the best balance between bias and variance, making it highly suitable for predicting maintenance outcomes.</a:t>
            </a:r>
            <a:endParaRPr lang="en-US" sz="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02112" y="711041"/>
            <a:ext cx="5119092" cy="626983"/>
          </a:xfrm>
          <a:prstGeom prst="rect">
            <a:avLst/>
          </a:prstGeom>
          <a:noFill/>
          <a:ln/>
        </p:spPr>
        <p:txBody>
          <a:bodyPr wrap="none" lIns="0" tIns="0" rIns="0" bIns="0" rtlCol="0" anchor="t"/>
          <a:lstStyle/>
          <a:p>
            <a:pPr indent="0" marL="0">
              <a:lnSpc>
                <a:spcPts val="4900"/>
              </a:lnSpc>
              <a:buNone/>
            </a:pPr>
            <a:r>
              <a:rPr lang="en-US" sz="3900" b="1" spc="-118" kern="0" dirty="0">
                <a:solidFill>
                  <a:srgbClr val="F44444"/>
                </a:solidFill>
                <a:latin typeface="Inter Bold" pitchFamily="34" charset="0"/>
                <a:ea typeface="Inter Bold" pitchFamily="34" charset="-122"/>
                <a:cs typeface="Inter Bold" pitchFamily="34" charset="-120"/>
              </a:rPr>
              <a:t>Modeling &amp; Evaluation</a:t>
            </a:r>
            <a:endParaRPr lang="en-US" sz="3900" dirty="0"/>
          </a:p>
        </p:txBody>
      </p:sp>
      <p:sp>
        <p:nvSpPr>
          <p:cNvPr id="3" name="Shape 1"/>
          <p:cNvSpPr/>
          <p:nvPr/>
        </p:nvSpPr>
        <p:spPr>
          <a:xfrm>
            <a:off x="702112" y="1839549"/>
            <a:ext cx="13226177" cy="32623"/>
          </a:xfrm>
          <a:prstGeom prst="rect">
            <a:avLst/>
          </a:prstGeom>
          <a:solidFill>
            <a:srgbClr val="E5E0DF">
              <a:alpha val="50000"/>
            </a:srgbClr>
          </a:solidFill>
          <a:ln/>
        </p:spPr>
      </p:sp>
      <p:sp>
        <p:nvSpPr>
          <p:cNvPr id="4" name="Text 2"/>
          <p:cNvSpPr/>
          <p:nvPr/>
        </p:nvSpPr>
        <p:spPr>
          <a:xfrm>
            <a:off x="702112" y="2173010"/>
            <a:ext cx="4012644" cy="501491"/>
          </a:xfrm>
          <a:prstGeom prst="rect">
            <a:avLst/>
          </a:prstGeom>
          <a:noFill/>
          <a:ln/>
        </p:spPr>
        <p:txBody>
          <a:bodyPr wrap="none" lIns="0" tIns="0" rIns="0" bIns="0" rtlCol="0" anchor="t"/>
          <a:lstStyle/>
          <a:p>
            <a:pPr indent="0" marL="0">
              <a:lnSpc>
                <a:spcPts val="3900"/>
              </a:lnSpc>
              <a:buNone/>
            </a:pPr>
            <a:r>
              <a:rPr lang="en-US" sz="3150" b="1" spc="-95" kern="0" dirty="0">
                <a:solidFill>
                  <a:srgbClr val="F44444"/>
                </a:solidFill>
                <a:latin typeface="Inter Bold" pitchFamily="34" charset="0"/>
                <a:ea typeface="Inter Bold" pitchFamily="34" charset="-122"/>
                <a:cs typeface="Inter Bold" pitchFamily="34" charset="-120"/>
              </a:rPr>
              <a:t>Survival Analysis</a:t>
            </a:r>
            <a:endParaRPr lang="en-US" sz="3150" dirty="0"/>
          </a:p>
        </p:txBody>
      </p:sp>
      <p:sp>
        <p:nvSpPr>
          <p:cNvPr id="5" name="Text 3"/>
          <p:cNvSpPr/>
          <p:nvPr/>
        </p:nvSpPr>
        <p:spPr>
          <a:xfrm>
            <a:off x="702112" y="2975372"/>
            <a:ext cx="13226177" cy="641985"/>
          </a:xfrm>
          <a:prstGeom prst="rect">
            <a:avLst/>
          </a:prstGeom>
          <a:noFill/>
          <a:ln/>
        </p:spPr>
        <p:txBody>
          <a:bodyPr wrap="square" lIns="0" tIns="0" rIns="0" bIns="0" rtlCol="0" anchor="t"/>
          <a:lstStyle/>
          <a:p>
            <a:pPr indent="0" marL="0">
              <a:lnSpc>
                <a:spcPts val="2500"/>
              </a:lnSpc>
              <a:buNone/>
            </a:pPr>
            <a:r>
              <a:rPr lang="en-US" sz="1550" spc="-32" kern="0" dirty="0">
                <a:solidFill>
                  <a:srgbClr val="E5E0DF"/>
                </a:solidFill>
                <a:latin typeface="Inter" pitchFamily="34" charset="0"/>
                <a:ea typeface="Inter" pitchFamily="34" charset="-122"/>
                <a:cs typeface="Inter" pitchFamily="34" charset="-120"/>
              </a:rPr>
              <a:t>The </a:t>
            </a:r>
            <a:pPr indent="0" marL="0">
              <a:lnSpc>
                <a:spcPts val="2500"/>
              </a:lnSpc>
              <a:buNone/>
            </a:pPr>
            <a:r>
              <a:rPr lang="en-US" sz="1550" b="1" spc="-32" kern="0" dirty="0">
                <a:solidFill>
                  <a:srgbClr val="F44444"/>
                </a:solidFill>
                <a:latin typeface="Inter" pitchFamily="34" charset="0"/>
                <a:ea typeface="Inter" pitchFamily="34" charset="-122"/>
                <a:cs typeface="Inter" pitchFamily="34" charset="-120"/>
              </a:rPr>
              <a:t>equipment threshold production capacity</a:t>
            </a:r>
            <a:pPr indent="0" marL="0">
              <a:lnSpc>
                <a:spcPts val="2500"/>
              </a:lnSpc>
              <a:buNone/>
            </a:pPr>
            <a:r>
              <a:rPr lang="en-US" sz="1550" spc="-32" kern="0" dirty="0">
                <a:solidFill>
                  <a:srgbClr val="E5E0DF"/>
                </a:solidFill>
                <a:latin typeface="Inter" pitchFamily="34" charset="0"/>
                <a:ea typeface="Inter" pitchFamily="34" charset="-122"/>
                <a:cs typeface="Inter" pitchFamily="34" charset="-120"/>
              </a:rPr>
              <a:t> defines how much equipment can be maintained until the machine is working at full capacity before needing maintenance.</a:t>
            </a:r>
            <a:endParaRPr lang="en-US" sz="1550" dirty="0"/>
          </a:p>
        </p:txBody>
      </p:sp>
      <p:sp>
        <p:nvSpPr>
          <p:cNvPr id="6" name="Text 4"/>
          <p:cNvSpPr/>
          <p:nvPr/>
        </p:nvSpPr>
        <p:spPr>
          <a:xfrm>
            <a:off x="702112" y="3842980"/>
            <a:ext cx="13226177" cy="320992"/>
          </a:xfrm>
          <a:prstGeom prst="rect">
            <a:avLst/>
          </a:prstGeom>
          <a:noFill/>
          <a:ln/>
        </p:spPr>
        <p:txBody>
          <a:bodyPr wrap="none" lIns="0" tIns="0" rIns="0" bIns="0" rtlCol="0" anchor="t"/>
          <a:lstStyle/>
          <a:p>
            <a:pPr algn="l" marL="342900" indent="-342900">
              <a:lnSpc>
                <a:spcPts val="2500"/>
              </a:lnSpc>
              <a:buSzPct val="100000"/>
              <a:buChar char="•"/>
            </a:pPr>
            <a:r>
              <a:rPr lang="en-US" sz="1550" spc="-32" kern="0" dirty="0">
                <a:solidFill>
                  <a:srgbClr val="E5E0DF"/>
                </a:solidFill>
                <a:latin typeface="Inter" pitchFamily="34" charset="0"/>
                <a:ea typeface="Inter" pitchFamily="34" charset="-122"/>
                <a:cs typeface="Inter" pitchFamily="34" charset="-120"/>
              </a:rPr>
              <a:t>Analyze time between equipment failures across functional locations [FUNCTIONAL_LOC]</a:t>
            </a:r>
            <a:endParaRPr lang="en-US" sz="1550" dirty="0"/>
          </a:p>
        </p:txBody>
      </p:sp>
      <p:pic>
        <p:nvPicPr>
          <p:cNvPr id="7" name="Image 0" descr="preencoded.png">    </p:cNvPr>
          <p:cNvPicPr>
            <a:picLocks noChangeAspect="1"/>
          </p:cNvPicPr>
          <p:nvPr/>
        </p:nvPicPr>
        <p:blipFill>
          <a:blip r:embed="rId1"/>
          <a:stretch>
            <a:fillRect/>
          </a:stretch>
        </p:blipFill>
        <p:spPr>
          <a:xfrm>
            <a:off x="1658541" y="4364117"/>
            <a:ext cx="3617833" cy="2156698"/>
          </a:xfrm>
          <a:prstGeom prst="rect">
            <a:avLst/>
          </a:prstGeom>
        </p:spPr>
      </p:pic>
      <p:pic>
        <p:nvPicPr>
          <p:cNvPr id="8" name="Image 1" descr="preencoded.png">    </p:cNvPr>
          <p:cNvPicPr>
            <a:picLocks noChangeAspect="1"/>
          </p:cNvPicPr>
          <p:nvPr/>
        </p:nvPicPr>
        <p:blipFill>
          <a:blip r:embed="rId2"/>
          <a:stretch>
            <a:fillRect/>
          </a:stretch>
        </p:blipFill>
        <p:spPr>
          <a:xfrm>
            <a:off x="5436870" y="4364117"/>
            <a:ext cx="7534989" cy="2156698"/>
          </a:xfrm>
          <a:prstGeom prst="rect">
            <a:avLst/>
          </a:prstGeom>
        </p:spPr>
      </p:pic>
      <p:sp>
        <p:nvSpPr>
          <p:cNvPr id="9" name="Text 5"/>
          <p:cNvSpPr/>
          <p:nvPr/>
        </p:nvSpPr>
        <p:spPr>
          <a:xfrm>
            <a:off x="702112" y="6876455"/>
            <a:ext cx="13226177" cy="641985"/>
          </a:xfrm>
          <a:prstGeom prst="rect">
            <a:avLst/>
          </a:prstGeom>
          <a:noFill/>
          <a:ln/>
        </p:spPr>
        <p:txBody>
          <a:bodyPr wrap="square" lIns="0" tIns="0" rIns="0" bIns="0" rtlCol="0" anchor="t"/>
          <a:lstStyle/>
          <a:p>
            <a:pPr indent="0" marL="0">
              <a:lnSpc>
                <a:spcPts val="2500"/>
              </a:lnSpc>
              <a:buNone/>
            </a:pPr>
            <a:r>
              <a:rPr lang="en-US" sz="1550" b="1" spc="-32" kern="0" dirty="0">
                <a:solidFill>
                  <a:srgbClr val="E5E0DF"/>
                </a:solidFill>
                <a:latin typeface="Inter" pitchFamily="34" charset="0"/>
                <a:ea typeface="Inter" pitchFamily="34" charset="-122"/>
                <a:cs typeface="Inter" pitchFamily="34" charset="-120"/>
              </a:rPr>
              <a:t>Takeaways</a:t>
            </a:r>
            <a:pPr indent="0" marL="0">
              <a:lnSpc>
                <a:spcPts val="2500"/>
              </a:lnSpc>
              <a:buNone/>
            </a:pPr>
            <a:r>
              <a:rPr lang="en-US" sz="1550" spc="-32" kern="0" dirty="0">
                <a:solidFill>
                  <a:srgbClr val="E5E0DF"/>
                </a:solidFill>
                <a:latin typeface="Inter" pitchFamily="34" charset="0"/>
                <a:ea typeface="Inter" pitchFamily="34" charset="-122"/>
                <a:cs typeface="Inter" pitchFamily="34" charset="-120"/>
              </a:rPr>
              <a:t>
</a:t>
            </a:r>
            <a:pPr indent="0" marL="0">
              <a:lnSpc>
                <a:spcPts val="2500"/>
              </a:lnSpc>
              <a:buNone/>
            </a:pPr>
            <a:r>
              <a:rPr lang="en-US" sz="1550" spc="-32" kern="0" dirty="0">
                <a:solidFill>
                  <a:srgbClr val="E5E0DF"/>
                </a:solidFill>
                <a:latin typeface="Inter" pitchFamily="34" charset="0"/>
                <a:ea typeface="Inter" pitchFamily="34" charset="-122"/>
                <a:cs typeface="Inter" pitchFamily="34" charset="-120"/>
              </a:rPr>
              <a:t>An equipment in Plant Location : Roma (G812) would fail on average at 0.47 days, Cota (G816) in 0.65 days and Suzuka (G221) at 1.24 days.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2024-11-21T02:42:49Z</dcterms:created>
  <dcterms:modified xsi:type="dcterms:W3CDTF">2024-11-21T02:42:49Z</dcterms:modified>
</cp:coreProperties>
</file>